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76" r:id="rId3"/>
    <p:sldId id="275" r:id="rId4"/>
    <p:sldId id="344" r:id="rId5"/>
    <p:sldId id="301" r:id="rId6"/>
    <p:sldId id="308" r:id="rId7"/>
    <p:sldId id="309" r:id="rId8"/>
    <p:sldId id="313" r:id="rId9"/>
    <p:sldId id="314" r:id="rId10"/>
    <p:sldId id="325" r:id="rId11"/>
    <p:sldId id="315" r:id="rId12"/>
    <p:sldId id="328" r:id="rId13"/>
    <p:sldId id="329" r:id="rId14"/>
    <p:sldId id="331" r:id="rId15"/>
    <p:sldId id="332" r:id="rId16"/>
    <p:sldId id="333" r:id="rId17"/>
    <p:sldId id="334" r:id="rId18"/>
    <p:sldId id="335" r:id="rId19"/>
    <p:sldId id="330" r:id="rId20"/>
    <p:sldId id="342" r:id="rId21"/>
    <p:sldId id="326" r:id="rId22"/>
    <p:sldId id="277" r:id="rId23"/>
    <p:sldId id="336" r:id="rId24"/>
    <p:sldId id="271" r:id="rId25"/>
    <p:sldId id="273" r:id="rId26"/>
    <p:sldId id="272" r:id="rId27"/>
    <p:sldId id="274" r:id="rId28"/>
    <p:sldId id="279" r:id="rId29"/>
    <p:sldId id="324" r:id="rId30"/>
    <p:sldId id="338" r:id="rId31"/>
    <p:sldId id="337" r:id="rId32"/>
    <p:sldId id="323" r:id="rId33"/>
    <p:sldId id="278" r:id="rId34"/>
    <p:sldId id="267" r:id="rId35"/>
    <p:sldId id="268" r:id="rId36"/>
    <p:sldId id="269" r:id="rId37"/>
    <p:sldId id="341" r:id="rId38"/>
    <p:sldId id="258" r:id="rId39"/>
    <p:sldId id="259" r:id="rId40"/>
    <p:sldId id="339" r:id="rId41"/>
    <p:sldId id="260" r:id="rId42"/>
    <p:sldId id="261" r:id="rId43"/>
    <p:sldId id="292" r:id="rId44"/>
    <p:sldId id="293" r:id="rId45"/>
    <p:sldId id="294" r:id="rId46"/>
    <p:sldId id="295" r:id="rId47"/>
    <p:sldId id="296" r:id="rId48"/>
    <p:sldId id="297" r:id="rId49"/>
    <p:sldId id="298" r:id="rId50"/>
    <p:sldId id="262" r:id="rId51"/>
    <p:sldId id="289" r:id="rId52"/>
    <p:sldId id="263" r:id="rId53"/>
    <p:sldId id="264" r:id="rId54"/>
    <p:sldId id="317" r:id="rId55"/>
    <p:sldId id="318" r:id="rId56"/>
    <p:sldId id="319" r:id="rId57"/>
    <p:sldId id="320" r:id="rId58"/>
    <p:sldId id="321" r:id="rId59"/>
    <p:sldId id="322" r:id="rId60"/>
    <p:sldId id="291" r:id="rId61"/>
    <p:sldId id="265" r:id="rId62"/>
    <p:sldId id="280" r:id="rId63"/>
    <p:sldId id="299" r:id="rId64"/>
    <p:sldId id="281" r:id="rId65"/>
    <p:sldId id="345" r:id="rId66"/>
    <p:sldId id="290" r:id="rId67"/>
    <p:sldId id="266" r:id="rId68"/>
    <p:sldId id="288" r:id="rId69"/>
    <p:sldId id="300" r:id="rId70"/>
    <p:sldId id="327" r:id="rId71"/>
    <p:sldId id="343" r:id="rId72"/>
    <p:sldId id="283" r:id="rId73"/>
    <p:sldId id="284" r:id="rId74"/>
    <p:sldId id="285" r:id="rId75"/>
    <p:sldId id="286" r:id="rId76"/>
    <p:sldId id="287"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94660"/>
  </p:normalViewPr>
  <p:slideViewPr>
    <p:cSldViewPr>
      <p:cViewPr varScale="1">
        <p:scale>
          <a:sx n="45" d="100"/>
          <a:sy n="45" d="100"/>
        </p:scale>
        <p:origin x="-1229"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7789A-D508-4568-9057-6AEE3BA09F19}"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107356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789A-D508-4568-9057-6AEE3BA09F19}"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333805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789A-D508-4568-9057-6AEE3BA09F19}"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100638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7789A-D508-4568-9057-6AEE3BA09F19}"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2695819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7789A-D508-4568-9057-6AEE3BA09F19}"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310391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27789A-D508-4568-9057-6AEE3BA09F19}"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345514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7789A-D508-4568-9057-6AEE3BA09F19}"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67250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27789A-D508-4568-9057-6AEE3BA09F19}"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355057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7789A-D508-4568-9057-6AEE3BA09F19}"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1628828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7789A-D508-4568-9057-6AEE3BA09F19}"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96842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27789A-D508-4568-9057-6AEE3BA09F19}"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3BC95A-18E8-41D9-B08A-13A46F3C0C42}" type="slidenum">
              <a:rPr lang="en-US" smtClean="0"/>
              <a:t>‹#›</a:t>
            </a:fld>
            <a:endParaRPr lang="en-US"/>
          </a:p>
        </p:txBody>
      </p:sp>
    </p:spTree>
    <p:extLst>
      <p:ext uri="{BB962C8B-B14F-4D97-AF65-F5344CB8AC3E}">
        <p14:creationId xmlns:p14="http://schemas.microsoft.com/office/powerpoint/2010/main" val="1871046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7789A-D508-4568-9057-6AEE3BA09F19}" type="datetimeFigureOut">
              <a:rPr lang="en-US" smtClean="0"/>
              <a:t>1/23/2014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BC95A-18E8-41D9-B08A-13A46F3C0C42}" type="slidenum">
              <a:rPr lang="en-US" smtClean="0"/>
              <a:t>‹#›</a:t>
            </a:fld>
            <a:endParaRPr lang="en-US"/>
          </a:p>
        </p:txBody>
      </p:sp>
    </p:spTree>
    <p:extLst>
      <p:ext uri="{BB962C8B-B14F-4D97-AF65-F5344CB8AC3E}">
        <p14:creationId xmlns:p14="http://schemas.microsoft.com/office/powerpoint/2010/main" val="142439838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GGmVlPQTHG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history.com/topics/alexander-h-stephens/videos#civil-wa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4AVMoo_PT40"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file:///\\bms-nas\H\Teachers\_Public\8th%20Grade\GA%20Studies%202012-2013\Chapter%205%20-%20Civil%20War%20and%20Reconstruction\Causes_of_the_Civil_War.as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www.civilwar.org/battlefields/fort-sumter/fort-sumter-maps/animated-map/" TargetMode="External"/><Relationship Id="rId2" Type="http://schemas.openxmlformats.org/officeDocument/2006/relationships/hyperlink" Target="Fort_Sumter__The_Start_of_the_Civil_War.wmv"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civilwar.org/battlefields/antietam/maps/antietam-animated-map.html"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theweek.com/article/index/236586/the-gettysburg-address-turns-149-listen-to-abraham-lincolns-legendary-speech" TargetMode="External"/><Relationship Id="rId2" Type="http://schemas.openxmlformats.org/officeDocument/2006/relationships/hyperlink" Target="file:///\\bms-nas\H\Teachers\_Public\8th%20Grade\GA%20Studies%202012-2013\Chapter%205%20-%20Civil%20War%20and%20Reconstruction\Union_Victory_at_Gettysburg.wm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pb.org/georgia-traveler/season-5/segment/chickamauga-battlefield"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gpb.org/georgiastories/stories/battle_of_jonesboro"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1.xml.rels><?xml version="1.0" encoding="UTF-8" standalone="yes"?>
<Relationships xmlns="http://schemas.openxmlformats.org/package/2006/relationships"><Relationship Id="rId2" Type="http://schemas.openxmlformats.org/officeDocument/2006/relationships/hyperlink" Target="http://www.gpb.org/georgiastories/stories/march_to_the_se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6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67.xml.rels><?xml version="1.0" encoding="UTF-8" standalone="yes"?>
<Relationships xmlns="http://schemas.openxmlformats.org/package/2006/relationships"><Relationship Id="rId2" Type="http://schemas.openxmlformats.org/officeDocument/2006/relationships/hyperlink" Target="http://www.gpb.org/georgiastories/stories/andersonville_priso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gpb.org/georgia-traveler/season-5/segment/great-locomotive-chase-festiva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youtube.com/watch?v=9YGmpp3FSc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file:///\\bms-nas\H\Teachers\christy.coffey\Georgia%20History\Chapter%205%20-%20Civil%20War%20and%20Reconstruction\Civil%20War%20newspaper2.pub"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
            <a:ext cx="9144000" cy="6849173"/>
          </a:xfrm>
          <a:prstGeom prst="rect">
            <a:avLst/>
          </a:prstGeom>
        </p:spPr>
      </p:pic>
    </p:spTree>
    <p:extLst>
      <p:ext uri="{BB962C8B-B14F-4D97-AF65-F5344CB8AC3E}">
        <p14:creationId xmlns:p14="http://schemas.microsoft.com/office/powerpoint/2010/main" val="203693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Tariffs</a:t>
            </a:r>
            <a:endParaRPr lang="en-US" dirty="0"/>
          </a:p>
        </p:txBody>
      </p:sp>
      <p:sp>
        <p:nvSpPr>
          <p:cNvPr id="3" name="Text Placeholder 2"/>
          <p:cNvSpPr>
            <a:spLocks noGrp="1"/>
          </p:cNvSpPr>
          <p:nvPr>
            <p:ph type="body" idx="1"/>
          </p:nvPr>
        </p:nvSpPr>
        <p:spPr/>
        <p:txBody>
          <a:bodyPr/>
          <a:lstStyle/>
          <a:p>
            <a:r>
              <a:rPr lang="en-US" dirty="0" smtClean="0"/>
              <a:t>North 		</a:t>
            </a:r>
            <a:endParaRPr lang="en-US" dirty="0"/>
          </a:p>
        </p:txBody>
      </p:sp>
      <p:sp>
        <p:nvSpPr>
          <p:cNvPr id="4" name="Content Placeholder 3"/>
          <p:cNvSpPr>
            <a:spLocks noGrp="1"/>
          </p:cNvSpPr>
          <p:nvPr>
            <p:ph sz="half" idx="2"/>
          </p:nvPr>
        </p:nvSpPr>
        <p:spPr/>
        <p:txBody>
          <a:bodyPr/>
          <a:lstStyle/>
          <a:p>
            <a:r>
              <a:rPr lang="en-US" dirty="0" smtClean="0"/>
              <a:t>Wanted to place a tariff on imported  goods so that the south would buy from them.</a:t>
            </a:r>
            <a:endParaRPr lang="en-US" dirty="0"/>
          </a:p>
        </p:txBody>
      </p:sp>
      <p:sp>
        <p:nvSpPr>
          <p:cNvPr id="5" name="Text Placeholder 4"/>
          <p:cNvSpPr>
            <a:spLocks noGrp="1"/>
          </p:cNvSpPr>
          <p:nvPr>
            <p:ph type="body" sz="quarter" idx="3"/>
          </p:nvPr>
        </p:nvSpPr>
        <p:spPr/>
        <p:txBody>
          <a:bodyPr/>
          <a:lstStyle/>
          <a:p>
            <a:r>
              <a:rPr lang="en-US" dirty="0" smtClean="0"/>
              <a:t>South</a:t>
            </a:r>
            <a:endParaRPr lang="en-US" dirty="0"/>
          </a:p>
        </p:txBody>
      </p:sp>
      <p:sp>
        <p:nvSpPr>
          <p:cNvPr id="6" name="Content Placeholder 5"/>
          <p:cNvSpPr>
            <a:spLocks noGrp="1"/>
          </p:cNvSpPr>
          <p:nvPr>
            <p:ph sz="quarter" idx="4"/>
          </p:nvPr>
        </p:nvSpPr>
        <p:spPr/>
        <p:txBody>
          <a:bodyPr/>
          <a:lstStyle/>
          <a:p>
            <a:r>
              <a:rPr lang="en-US" dirty="0" smtClean="0"/>
              <a:t>South was against this tariff because they said it violated their states rights.  </a:t>
            </a:r>
            <a:endParaRPr lang="en-US" dirty="0"/>
          </a:p>
          <a:p>
            <a:endParaRPr lang="en-US" dirty="0" smtClean="0"/>
          </a:p>
          <a:p>
            <a:r>
              <a:rPr lang="en-US" dirty="0" smtClean="0"/>
              <a:t>Nullification controversy – south wanted to nullify (no longer legal) this tariff.  </a:t>
            </a:r>
          </a:p>
        </p:txBody>
      </p:sp>
    </p:spTree>
    <p:extLst>
      <p:ext uri="{BB962C8B-B14F-4D97-AF65-F5344CB8AC3E}">
        <p14:creationId xmlns:p14="http://schemas.microsoft.com/office/powerpoint/2010/main" val="39722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Culture</a:t>
            </a:r>
            <a:endParaRPr lang="en-US" sz="8000" dirty="0"/>
          </a:p>
        </p:txBody>
      </p:sp>
      <p:sp>
        <p:nvSpPr>
          <p:cNvPr id="3" name="Text Placeholder 2"/>
          <p:cNvSpPr>
            <a:spLocks noGrp="1"/>
          </p:cNvSpPr>
          <p:nvPr>
            <p:ph type="body" idx="1"/>
          </p:nvPr>
        </p:nvSpPr>
        <p:spPr/>
        <p:txBody>
          <a:bodyPr>
            <a:noAutofit/>
          </a:bodyPr>
          <a:lstStyle/>
          <a:p>
            <a:r>
              <a:rPr lang="en-US" sz="4000" u="sng" dirty="0" smtClean="0"/>
              <a:t>North</a:t>
            </a:r>
            <a:endParaRPr lang="en-US" sz="4000" u="sng" dirty="0"/>
          </a:p>
        </p:txBody>
      </p:sp>
      <p:sp>
        <p:nvSpPr>
          <p:cNvPr id="4" name="Content Placeholder 3"/>
          <p:cNvSpPr>
            <a:spLocks noGrp="1"/>
          </p:cNvSpPr>
          <p:nvPr>
            <p:ph sz="half" idx="2"/>
          </p:nvPr>
        </p:nvSpPr>
        <p:spPr/>
        <p:txBody>
          <a:bodyPr/>
          <a:lstStyle/>
          <a:p>
            <a:endParaRPr lang="en-US" dirty="0" smtClean="0"/>
          </a:p>
          <a:p>
            <a:r>
              <a:rPr lang="en-US" dirty="0" smtClean="0"/>
              <a:t>Many large cities with 		museums, operas, and </a:t>
            </a:r>
          </a:p>
          <a:p>
            <a:pPr marL="457200" lvl="1" indent="0">
              <a:buNone/>
            </a:pPr>
            <a:r>
              <a:rPr lang="en-US" sz="2400" dirty="0"/>
              <a:t>	</a:t>
            </a:r>
            <a:r>
              <a:rPr lang="en-US" sz="2400" dirty="0" smtClean="0"/>
              <a:t>theaters</a:t>
            </a:r>
            <a:endParaRPr lang="en-US" sz="2400" dirty="0"/>
          </a:p>
        </p:txBody>
      </p:sp>
      <p:sp>
        <p:nvSpPr>
          <p:cNvPr id="5" name="Text Placeholder 4"/>
          <p:cNvSpPr>
            <a:spLocks noGrp="1"/>
          </p:cNvSpPr>
          <p:nvPr>
            <p:ph type="body" sz="quarter" idx="3"/>
          </p:nvPr>
        </p:nvSpPr>
        <p:spPr/>
        <p:txBody>
          <a:bodyPr>
            <a:noAutofit/>
          </a:bodyPr>
          <a:lstStyle/>
          <a:p>
            <a:r>
              <a:rPr lang="en-US" sz="4000" u="sng" dirty="0" smtClean="0"/>
              <a:t>South</a:t>
            </a:r>
            <a:endParaRPr lang="en-US" sz="4000" u="sng" dirty="0"/>
          </a:p>
        </p:txBody>
      </p:sp>
      <p:sp>
        <p:nvSpPr>
          <p:cNvPr id="6" name="Content Placeholder 5"/>
          <p:cNvSpPr>
            <a:spLocks noGrp="1"/>
          </p:cNvSpPr>
          <p:nvPr>
            <p:ph sz="quarter" idx="4"/>
          </p:nvPr>
        </p:nvSpPr>
        <p:spPr/>
        <p:txBody>
          <a:bodyPr/>
          <a:lstStyle/>
          <a:p>
            <a:endParaRPr lang="en-US" dirty="0" smtClean="0"/>
          </a:p>
          <a:p>
            <a:r>
              <a:rPr lang="en-US" dirty="0" smtClean="0"/>
              <a:t>Few large cities – mainly rural areas</a:t>
            </a:r>
            <a:endParaRPr lang="en-US" dirty="0"/>
          </a:p>
        </p:txBody>
      </p:sp>
    </p:spTree>
    <p:extLst>
      <p:ext uri="{BB962C8B-B14F-4D97-AF65-F5344CB8AC3E}">
        <p14:creationId xmlns:p14="http://schemas.microsoft.com/office/powerpoint/2010/main" val="411518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Events leading up to Civil War  </a:t>
            </a:r>
            <a:endParaRPr lang="en-US" dirty="0"/>
          </a:p>
        </p:txBody>
      </p:sp>
      <p:sp>
        <p:nvSpPr>
          <p:cNvPr id="3" name="Content Placeholder 2"/>
          <p:cNvSpPr>
            <a:spLocks noGrp="1"/>
          </p:cNvSpPr>
          <p:nvPr>
            <p:ph idx="1"/>
          </p:nvPr>
        </p:nvSpPr>
        <p:spPr/>
        <p:txBody>
          <a:bodyPr/>
          <a:lstStyle/>
          <a:p>
            <a:r>
              <a:rPr lang="en-US" dirty="0" smtClean="0"/>
              <a:t>Make a notecard for each of the following events that led up to the Civil War.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971800"/>
            <a:ext cx="4953000" cy="3654802"/>
          </a:xfrm>
          <a:prstGeom prst="rect">
            <a:avLst/>
          </a:prstGeom>
        </p:spPr>
      </p:pic>
    </p:spTree>
    <p:extLst>
      <p:ext uri="{BB962C8B-B14F-4D97-AF65-F5344CB8AC3E}">
        <p14:creationId xmlns:p14="http://schemas.microsoft.com/office/powerpoint/2010/main" val="2160435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Slavery</a:t>
            </a:r>
            <a:endParaRPr lang="en-US" sz="6600" dirty="0"/>
          </a:p>
        </p:txBody>
      </p:sp>
      <p:sp>
        <p:nvSpPr>
          <p:cNvPr id="3" name="Content Placeholder 2"/>
          <p:cNvSpPr>
            <a:spLocks noGrp="1"/>
          </p:cNvSpPr>
          <p:nvPr>
            <p:ph idx="1"/>
          </p:nvPr>
        </p:nvSpPr>
        <p:spPr/>
        <p:txBody>
          <a:bodyPr>
            <a:normAutofit/>
          </a:bodyPr>
          <a:lstStyle/>
          <a:p>
            <a:r>
              <a:rPr lang="en-US" sz="4400" dirty="0" smtClean="0"/>
              <a:t>The North was against slavery and the south wanted to allow it due to the South's economic situation.  </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830782"/>
            <a:ext cx="5105400" cy="2667000"/>
          </a:xfrm>
          <a:prstGeom prst="rect">
            <a:avLst/>
          </a:prstGeom>
        </p:spPr>
      </p:pic>
    </p:spTree>
    <p:extLst>
      <p:ext uri="{BB962C8B-B14F-4D97-AF65-F5344CB8AC3E}">
        <p14:creationId xmlns:p14="http://schemas.microsoft.com/office/powerpoint/2010/main" val="10150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Missouri Compromise</a:t>
            </a:r>
            <a:endParaRPr lang="en-US" dirty="0"/>
          </a:p>
        </p:txBody>
      </p:sp>
      <p:sp>
        <p:nvSpPr>
          <p:cNvPr id="3" name="Content Placeholder 2"/>
          <p:cNvSpPr>
            <a:spLocks noGrp="1"/>
          </p:cNvSpPr>
          <p:nvPr>
            <p:ph idx="1"/>
          </p:nvPr>
        </p:nvSpPr>
        <p:spPr/>
        <p:txBody>
          <a:bodyPr/>
          <a:lstStyle/>
          <a:p>
            <a:r>
              <a:rPr lang="en-US" dirty="0" smtClean="0"/>
              <a:t>Missouri was allowed into the Union as a slave state as long as Maine could come in as a free state. This kept the number of slave states equal to that of free states. </a:t>
            </a:r>
            <a:endParaRPr lang="en-US" dirty="0"/>
          </a:p>
        </p:txBody>
      </p:sp>
    </p:spTree>
    <p:extLst>
      <p:ext uri="{BB962C8B-B14F-4D97-AF65-F5344CB8AC3E}">
        <p14:creationId xmlns:p14="http://schemas.microsoft.com/office/powerpoint/2010/main" val="278701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Compromise of 1850</a:t>
            </a:r>
            <a:endParaRPr lang="en-US" dirty="0"/>
          </a:p>
        </p:txBody>
      </p:sp>
      <p:sp>
        <p:nvSpPr>
          <p:cNvPr id="3" name="Content Placeholder 2"/>
          <p:cNvSpPr>
            <a:spLocks noGrp="1"/>
          </p:cNvSpPr>
          <p:nvPr>
            <p:ph idx="1"/>
          </p:nvPr>
        </p:nvSpPr>
        <p:spPr/>
        <p:txBody>
          <a:bodyPr/>
          <a:lstStyle/>
          <a:p>
            <a:r>
              <a:rPr lang="en-US" dirty="0" smtClean="0"/>
              <a:t>California would be a free state. (North happy)</a:t>
            </a:r>
          </a:p>
          <a:p>
            <a:r>
              <a:rPr lang="en-US" dirty="0" smtClean="0"/>
              <a:t> </a:t>
            </a:r>
            <a:r>
              <a:rPr lang="en-US" dirty="0"/>
              <a:t>S</a:t>
            </a:r>
            <a:r>
              <a:rPr lang="en-US" dirty="0" smtClean="0"/>
              <a:t>lavery could continue in Washington DC though slave trading ended. (South happy)</a:t>
            </a:r>
          </a:p>
          <a:p>
            <a:r>
              <a:rPr lang="en-US" dirty="0" smtClean="0"/>
              <a:t>Fugitive Slave Act – Punished people who helped slaves escape and returned slaves to their owners (south happy).</a:t>
            </a:r>
            <a:endParaRPr lang="en-US" dirty="0"/>
          </a:p>
        </p:txBody>
      </p:sp>
    </p:spTree>
    <p:extLst>
      <p:ext uri="{BB962C8B-B14F-4D97-AF65-F5344CB8AC3E}">
        <p14:creationId xmlns:p14="http://schemas.microsoft.com/office/powerpoint/2010/main" val="3984327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Georgia Platform</a:t>
            </a:r>
            <a:endParaRPr lang="en-US" dirty="0"/>
          </a:p>
        </p:txBody>
      </p:sp>
      <p:sp>
        <p:nvSpPr>
          <p:cNvPr id="3" name="Content Placeholder 2"/>
          <p:cNvSpPr>
            <a:spLocks noGrp="1"/>
          </p:cNvSpPr>
          <p:nvPr>
            <p:ph idx="1"/>
          </p:nvPr>
        </p:nvSpPr>
        <p:spPr/>
        <p:txBody>
          <a:bodyPr/>
          <a:lstStyle/>
          <a:p>
            <a:r>
              <a:rPr lang="en-US" dirty="0" smtClean="0"/>
              <a:t>Georgia would remain with the Union after the Compromise of 1850 as long as the North complied with the Fugitive Slave Act and would stop trying to ban slavery in new territories and states.  If not, Georgia would secede!</a:t>
            </a:r>
            <a:endParaRPr lang="en-US" dirty="0"/>
          </a:p>
        </p:txBody>
      </p:sp>
    </p:spTree>
    <p:extLst>
      <p:ext uri="{BB962C8B-B14F-4D97-AF65-F5344CB8AC3E}">
        <p14:creationId xmlns:p14="http://schemas.microsoft.com/office/powerpoint/2010/main" val="1738144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Kansas-Nebraska Act</a:t>
            </a:r>
            <a:endParaRPr lang="en-US" dirty="0"/>
          </a:p>
        </p:txBody>
      </p:sp>
      <p:sp>
        <p:nvSpPr>
          <p:cNvPr id="3" name="Content Placeholder 2"/>
          <p:cNvSpPr>
            <a:spLocks noGrp="1"/>
          </p:cNvSpPr>
          <p:nvPr>
            <p:ph idx="1"/>
          </p:nvPr>
        </p:nvSpPr>
        <p:spPr/>
        <p:txBody>
          <a:bodyPr/>
          <a:lstStyle/>
          <a:p>
            <a:r>
              <a:rPr lang="en-US" dirty="0" smtClean="0"/>
              <a:t>New territories Kansas and Nebraska could vote on whether they wanted to be a free or slave state.</a:t>
            </a:r>
          </a:p>
          <a:p>
            <a:endParaRPr lang="en-US" dirty="0"/>
          </a:p>
          <a:p>
            <a:r>
              <a:rPr lang="en-US" dirty="0" smtClean="0"/>
              <a:t>Fighting broke out (mini civil war)</a:t>
            </a:r>
            <a:endParaRPr lang="en-US" dirty="0"/>
          </a:p>
        </p:txBody>
      </p:sp>
    </p:spTree>
    <p:extLst>
      <p:ext uri="{BB962C8B-B14F-4D97-AF65-F5344CB8AC3E}">
        <p14:creationId xmlns:p14="http://schemas.microsoft.com/office/powerpoint/2010/main" val="42335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Election of 1860</a:t>
            </a:r>
            <a:br>
              <a:rPr lang="en-US" dirty="0" smtClean="0"/>
            </a:br>
            <a:endParaRPr lang="en-US" dirty="0"/>
          </a:p>
        </p:txBody>
      </p:sp>
      <p:sp>
        <p:nvSpPr>
          <p:cNvPr id="3" name="Content Placeholder 2"/>
          <p:cNvSpPr>
            <a:spLocks noGrp="1"/>
          </p:cNvSpPr>
          <p:nvPr>
            <p:ph idx="1"/>
          </p:nvPr>
        </p:nvSpPr>
        <p:spPr/>
        <p:txBody>
          <a:bodyPr/>
          <a:lstStyle/>
          <a:p>
            <a:r>
              <a:rPr lang="en-US" dirty="0" smtClean="0"/>
              <a:t>Lincoln was against slavery so when he was elected the Georgia was scared and decided to secede from the Union.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3124200"/>
            <a:ext cx="5715000" cy="3534789"/>
          </a:xfrm>
          <a:prstGeom prst="rect">
            <a:avLst/>
          </a:prstGeom>
        </p:spPr>
      </p:pic>
    </p:spTree>
    <p:extLst>
      <p:ext uri="{BB962C8B-B14F-4D97-AF65-F5344CB8AC3E}">
        <p14:creationId xmlns:p14="http://schemas.microsoft.com/office/powerpoint/2010/main" val="3250779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Rights and Nullification</a:t>
            </a:r>
            <a:endParaRPr lang="en-US" dirty="0"/>
          </a:p>
        </p:txBody>
      </p:sp>
      <p:sp>
        <p:nvSpPr>
          <p:cNvPr id="3" name="Content Placeholder 2"/>
          <p:cNvSpPr>
            <a:spLocks noGrp="1"/>
          </p:cNvSpPr>
          <p:nvPr>
            <p:ph idx="1"/>
          </p:nvPr>
        </p:nvSpPr>
        <p:spPr/>
        <p:txBody>
          <a:bodyPr/>
          <a:lstStyle/>
          <a:p>
            <a:r>
              <a:rPr lang="en-US" dirty="0" smtClean="0"/>
              <a:t>The Southern states believed that most o </a:t>
            </a:r>
            <a:r>
              <a:rPr lang="en-US" dirty="0" err="1" smtClean="0"/>
              <a:t>fthe</a:t>
            </a:r>
            <a:r>
              <a:rPr lang="en-US" dirty="0" smtClean="0"/>
              <a:t> power should be held by the states and not the federal government.  </a:t>
            </a:r>
          </a:p>
          <a:p>
            <a:endParaRPr lang="en-US" dirty="0" smtClean="0"/>
          </a:p>
          <a:p>
            <a:r>
              <a:rPr lang="en-US" dirty="0" smtClean="0"/>
              <a:t>They South wanted to “nullify” laws they believe violated states’ rights.  </a:t>
            </a:r>
            <a:endParaRPr lang="en-US" dirty="0"/>
          </a:p>
        </p:txBody>
      </p:sp>
    </p:spTree>
    <p:extLst>
      <p:ext uri="{BB962C8B-B14F-4D97-AF65-F5344CB8AC3E}">
        <p14:creationId xmlns:p14="http://schemas.microsoft.com/office/powerpoint/2010/main" val="121146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Names for the War - </a:t>
            </a:r>
            <a:r>
              <a:rPr lang="en-US" dirty="0" smtClean="0">
                <a:hlinkClick r:id="rId2"/>
              </a:rPr>
              <a:t>song</a:t>
            </a:r>
            <a:endParaRPr lang="en-US" dirty="0"/>
          </a:p>
        </p:txBody>
      </p:sp>
      <p:sp>
        <p:nvSpPr>
          <p:cNvPr id="3" name="Content Placeholder 2"/>
          <p:cNvSpPr>
            <a:spLocks noGrp="1"/>
          </p:cNvSpPr>
          <p:nvPr>
            <p:ph idx="1"/>
          </p:nvPr>
        </p:nvSpPr>
        <p:spPr/>
        <p:txBody>
          <a:bodyPr>
            <a:normAutofit lnSpcReduction="10000"/>
          </a:bodyPr>
          <a:lstStyle/>
          <a:p>
            <a:r>
              <a:rPr lang="en-US" dirty="0" smtClean="0"/>
              <a:t>The Civil War</a:t>
            </a:r>
          </a:p>
          <a:p>
            <a:r>
              <a:rPr lang="en-US" dirty="0" smtClean="0"/>
              <a:t>The War of Northern Aggression (South's  name)</a:t>
            </a:r>
          </a:p>
          <a:p>
            <a:r>
              <a:rPr lang="en-US" dirty="0" smtClean="0"/>
              <a:t>War Between the States</a:t>
            </a:r>
          </a:p>
          <a:p>
            <a:r>
              <a:rPr lang="en-US" dirty="0" smtClean="0"/>
              <a:t>War of Rebellion</a:t>
            </a:r>
          </a:p>
          <a:p>
            <a:r>
              <a:rPr lang="en-US" dirty="0" smtClean="0"/>
              <a:t>War of Southern Independence</a:t>
            </a:r>
          </a:p>
          <a:p>
            <a:r>
              <a:rPr lang="en-US" dirty="0" smtClean="0"/>
              <a:t>Freedom War</a:t>
            </a:r>
          </a:p>
          <a:p>
            <a:r>
              <a:rPr lang="en-US" dirty="0" smtClean="0"/>
              <a:t>War of Secession</a:t>
            </a:r>
          </a:p>
          <a:p>
            <a:endParaRPr lang="en-US" dirty="0" smtClean="0"/>
          </a:p>
        </p:txBody>
      </p:sp>
    </p:spTree>
    <p:extLst>
      <p:ext uri="{BB962C8B-B14F-4D97-AF65-F5344CB8AC3E}">
        <p14:creationId xmlns:p14="http://schemas.microsoft.com/office/powerpoint/2010/main" val="28644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Dred Scot</a:t>
            </a:r>
            <a:endParaRPr lang="en-US" dirty="0"/>
          </a:p>
        </p:txBody>
      </p:sp>
      <p:sp>
        <p:nvSpPr>
          <p:cNvPr id="3" name="Content Placeholder 2"/>
          <p:cNvSpPr>
            <a:spLocks noGrp="1"/>
          </p:cNvSpPr>
          <p:nvPr>
            <p:ph idx="1"/>
          </p:nvPr>
        </p:nvSpPr>
        <p:spPr/>
        <p:txBody>
          <a:bodyPr>
            <a:normAutofit lnSpcReduction="10000"/>
          </a:bodyPr>
          <a:lstStyle/>
          <a:p>
            <a:r>
              <a:rPr lang="en-US" dirty="0" smtClean="0"/>
              <a:t>Sued for his freedom when his master died.</a:t>
            </a:r>
          </a:p>
          <a:p>
            <a:endParaRPr lang="en-US" dirty="0" smtClean="0"/>
          </a:p>
          <a:p>
            <a:r>
              <a:rPr lang="en-US" dirty="0" smtClean="0"/>
              <a:t>The S.C. said he had no right to sue because he was not a citizen.</a:t>
            </a:r>
          </a:p>
          <a:p>
            <a:endParaRPr lang="en-US" dirty="0" smtClean="0"/>
          </a:p>
          <a:p>
            <a:r>
              <a:rPr lang="en-US" dirty="0" smtClean="0"/>
              <a:t>This decision made abolitionists </a:t>
            </a:r>
          </a:p>
          <a:p>
            <a:r>
              <a:rPr lang="en-US" dirty="0" smtClean="0"/>
              <a:t>(people wanting to outlaw slavery) </a:t>
            </a:r>
          </a:p>
          <a:p>
            <a:r>
              <a:rPr lang="en-US" dirty="0" smtClean="0"/>
              <a:t>furious!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545" y="3429000"/>
            <a:ext cx="2133600" cy="2971800"/>
          </a:xfrm>
          <a:prstGeom prst="rect">
            <a:avLst/>
          </a:prstGeom>
        </p:spPr>
      </p:pic>
    </p:spTree>
    <p:extLst>
      <p:ext uri="{BB962C8B-B14F-4D97-AF65-F5344CB8AC3E}">
        <p14:creationId xmlns:p14="http://schemas.microsoft.com/office/powerpoint/2010/main" val="207163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Work</a:t>
            </a:r>
            <a:endParaRPr lang="en-US" dirty="0"/>
          </a:p>
        </p:txBody>
      </p:sp>
      <p:sp>
        <p:nvSpPr>
          <p:cNvPr id="3" name="Content Placeholder 2"/>
          <p:cNvSpPr>
            <a:spLocks noGrp="1"/>
          </p:cNvSpPr>
          <p:nvPr>
            <p:ph idx="1"/>
          </p:nvPr>
        </p:nvSpPr>
        <p:spPr/>
        <p:txBody>
          <a:bodyPr/>
          <a:lstStyle/>
          <a:p>
            <a:r>
              <a:rPr lang="en-US" dirty="0" smtClean="0"/>
              <a:t>Turn to Chapter 15 pg. 47 in your workbook.  Read pages 48-56 silently.</a:t>
            </a:r>
          </a:p>
          <a:p>
            <a:r>
              <a:rPr lang="en-US" dirty="0" smtClean="0"/>
              <a:t>Place a box around all headings</a:t>
            </a:r>
          </a:p>
          <a:p>
            <a:r>
              <a:rPr lang="en-US" dirty="0" smtClean="0"/>
              <a:t>Underline all key words (bold print, </a:t>
            </a:r>
            <a:r>
              <a:rPr lang="en-US" dirty="0" err="1" smtClean="0"/>
              <a:t>itallics</a:t>
            </a:r>
            <a:r>
              <a:rPr lang="en-US" dirty="0" smtClean="0"/>
              <a:t>)</a:t>
            </a:r>
          </a:p>
          <a:p>
            <a:r>
              <a:rPr lang="en-US" dirty="0" smtClean="0"/>
              <a:t>Complete activities as you come to them in your book.  </a:t>
            </a:r>
          </a:p>
          <a:p>
            <a:r>
              <a:rPr lang="en-US" dirty="0" smtClean="0"/>
              <a:t>20  minutes </a:t>
            </a:r>
            <a:endParaRPr lang="en-US" dirty="0"/>
          </a:p>
        </p:txBody>
      </p:sp>
    </p:spTree>
    <p:extLst>
      <p:ext uri="{BB962C8B-B14F-4D97-AF65-F5344CB8AC3E}">
        <p14:creationId xmlns:p14="http://schemas.microsoft.com/office/powerpoint/2010/main" val="2063262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630362"/>
          </a:xfrm>
        </p:spPr>
        <p:txBody>
          <a:bodyPr>
            <a:noAutofit/>
          </a:bodyPr>
          <a:lstStyle/>
          <a:p>
            <a:r>
              <a:rPr lang="en-US" sz="3200" dirty="0" smtClean="0">
                <a:latin typeface="Comic Sans MS" pitchFamily="66" charset="0"/>
              </a:rPr>
              <a:t>Vocabulary – write each word on a separate index card and place in the vocabulary envelope of your folder. </a:t>
            </a:r>
            <a:endParaRPr lang="en-US" sz="3200" dirty="0">
              <a:latin typeface="Comic Sans MS" pitchFamily="66" charset="0"/>
            </a:endParaRPr>
          </a:p>
        </p:txBody>
      </p:sp>
      <p:sp>
        <p:nvSpPr>
          <p:cNvPr id="3" name="Content Placeholder 2"/>
          <p:cNvSpPr>
            <a:spLocks noGrp="1"/>
          </p:cNvSpPr>
          <p:nvPr>
            <p:ph idx="1"/>
          </p:nvPr>
        </p:nvSpPr>
        <p:spPr>
          <a:xfrm>
            <a:off x="457200" y="1905000"/>
            <a:ext cx="8229600" cy="4343400"/>
          </a:xfrm>
        </p:spPr>
        <p:txBody>
          <a:bodyPr>
            <a:normAutofit fontScale="70000" lnSpcReduction="20000"/>
          </a:bodyPr>
          <a:lstStyle/>
          <a:p>
            <a:r>
              <a:rPr lang="en-US" sz="4000" dirty="0" smtClean="0"/>
              <a:t>Naval Blockade		</a:t>
            </a:r>
          </a:p>
          <a:p>
            <a:r>
              <a:rPr lang="en-US" sz="4000" dirty="0" smtClean="0"/>
              <a:t>Blockade Runner</a:t>
            </a:r>
          </a:p>
          <a:p>
            <a:r>
              <a:rPr lang="en-US" sz="4000" dirty="0" smtClean="0"/>
              <a:t>Eastern Theater</a:t>
            </a:r>
          </a:p>
          <a:p>
            <a:r>
              <a:rPr lang="en-US" sz="4000" dirty="0" smtClean="0"/>
              <a:t>Western Theater</a:t>
            </a:r>
          </a:p>
          <a:p>
            <a:r>
              <a:rPr lang="en-US" sz="4000" dirty="0" smtClean="0"/>
              <a:t>Confederacy</a:t>
            </a:r>
          </a:p>
          <a:p>
            <a:r>
              <a:rPr lang="en-US" sz="4000" dirty="0" smtClean="0"/>
              <a:t>Siege</a:t>
            </a:r>
          </a:p>
          <a:p>
            <a:r>
              <a:rPr lang="en-US" sz="4000" dirty="0" smtClean="0"/>
              <a:t>Secede or secession</a:t>
            </a:r>
          </a:p>
          <a:p>
            <a:r>
              <a:rPr lang="en-US" sz="4000" dirty="0" smtClean="0"/>
              <a:t>Nullification</a:t>
            </a:r>
          </a:p>
          <a:p>
            <a:r>
              <a:rPr lang="en-US" sz="4000" dirty="0" smtClean="0"/>
              <a:t>States’ rights</a:t>
            </a:r>
          </a:p>
          <a:p>
            <a:r>
              <a:rPr lang="en-US" sz="4000" dirty="0" smtClean="0"/>
              <a:t>Abolition</a:t>
            </a:r>
            <a:endParaRPr lang="en-US" sz="4000" dirty="0"/>
          </a:p>
        </p:txBody>
      </p:sp>
    </p:spTree>
    <p:extLst>
      <p:ext uri="{BB962C8B-B14F-4D97-AF65-F5344CB8AC3E}">
        <p14:creationId xmlns:p14="http://schemas.microsoft.com/office/powerpoint/2010/main" val="687837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people of the Civil War</a:t>
            </a:r>
            <a:endParaRPr lang="en-US" dirty="0"/>
          </a:p>
        </p:txBody>
      </p:sp>
      <p:sp>
        <p:nvSpPr>
          <p:cNvPr id="3" name="Content Placeholder 2"/>
          <p:cNvSpPr>
            <a:spLocks noGrp="1"/>
          </p:cNvSpPr>
          <p:nvPr>
            <p:ph idx="1"/>
          </p:nvPr>
        </p:nvSpPr>
        <p:spPr/>
        <p:txBody>
          <a:bodyPr/>
          <a:lstStyle/>
          <a:p>
            <a:r>
              <a:rPr lang="en-US" dirty="0" smtClean="0"/>
              <a:t>Make a notecard for each for the following people.  </a:t>
            </a:r>
          </a:p>
          <a:p>
            <a:endParaRPr lang="en-US" dirty="0"/>
          </a:p>
          <a:p>
            <a:r>
              <a:rPr lang="en-US" dirty="0" smtClean="0">
                <a:hlinkClick r:id="rId2"/>
              </a:rPr>
              <a:t>Intro Video</a:t>
            </a:r>
            <a:endParaRPr lang="en-US" dirty="0"/>
          </a:p>
        </p:txBody>
      </p:sp>
    </p:spTree>
    <p:extLst>
      <p:ext uri="{BB962C8B-B14F-4D97-AF65-F5344CB8AC3E}">
        <p14:creationId xmlns:p14="http://schemas.microsoft.com/office/powerpoint/2010/main" val="341569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Jefferson Davis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752600"/>
            <a:ext cx="3505200" cy="3505200"/>
          </a:xfrm>
        </p:spPr>
      </p:pic>
      <p:sp>
        <p:nvSpPr>
          <p:cNvPr id="5" name="TextBox 4"/>
          <p:cNvSpPr txBox="1"/>
          <p:nvPr/>
        </p:nvSpPr>
        <p:spPr>
          <a:xfrm>
            <a:off x="4495800" y="1904999"/>
            <a:ext cx="4038600" cy="3416320"/>
          </a:xfrm>
          <a:prstGeom prst="rect">
            <a:avLst/>
          </a:prstGeom>
          <a:noFill/>
        </p:spPr>
        <p:txBody>
          <a:bodyPr wrap="square" rtlCol="0">
            <a:spAutoFit/>
          </a:bodyPr>
          <a:lstStyle/>
          <a:p>
            <a:r>
              <a:rPr lang="en-US" sz="2400" dirty="0" smtClean="0"/>
              <a:t>*military experience</a:t>
            </a:r>
          </a:p>
          <a:p>
            <a:endParaRPr lang="en-US" sz="2400" dirty="0"/>
          </a:p>
          <a:p>
            <a:r>
              <a:rPr lang="en-US" sz="2400" dirty="0" smtClean="0"/>
              <a:t>*He was involved in  the United States Government.</a:t>
            </a:r>
          </a:p>
          <a:p>
            <a:endParaRPr lang="en-US" sz="2400" dirty="0"/>
          </a:p>
          <a:p>
            <a:r>
              <a:rPr lang="en-US" sz="2400" dirty="0" smtClean="0"/>
              <a:t>*graduated from West Point.</a:t>
            </a:r>
          </a:p>
          <a:p>
            <a:endParaRPr lang="en-US" sz="2400" dirty="0"/>
          </a:p>
          <a:p>
            <a:r>
              <a:rPr lang="en-US" sz="2400" dirty="0" smtClean="0"/>
              <a:t>*President of the Confederacy</a:t>
            </a:r>
          </a:p>
          <a:p>
            <a:endParaRPr lang="en-US" sz="2400" dirty="0"/>
          </a:p>
        </p:txBody>
      </p:sp>
    </p:spTree>
    <p:extLst>
      <p:ext uri="{BB962C8B-B14F-4D97-AF65-F5344CB8AC3E}">
        <p14:creationId xmlns:p14="http://schemas.microsoft.com/office/powerpoint/2010/main" val="5018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Robert E. Lee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3429000" cy="3429000"/>
          </a:xfrm>
        </p:spPr>
      </p:pic>
      <p:sp>
        <p:nvSpPr>
          <p:cNvPr id="5" name="TextBox 4"/>
          <p:cNvSpPr txBox="1"/>
          <p:nvPr/>
        </p:nvSpPr>
        <p:spPr>
          <a:xfrm>
            <a:off x="4419600" y="1905000"/>
            <a:ext cx="3429000" cy="3539430"/>
          </a:xfrm>
          <a:prstGeom prst="rect">
            <a:avLst/>
          </a:prstGeom>
          <a:noFill/>
        </p:spPr>
        <p:txBody>
          <a:bodyPr wrap="square" rtlCol="0">
            <a:spAutoFit/>
          </a:bodyPr>
          <a:lstStyle/>
          <a:p>
            <a:r>
              <a:rPr lang="en-US" sz="3200" dirty="0" smtClean="0"/>
              <a:t>General of the Confederate </a:t>
            </a:r>
            <a:r>
              <a:rPr lang="en-US" sz="3200" dirty="0"/>
              <a:t>Army of Northern Virginia in the American Civil </a:t>
            </a:r>
            <a:r>
              <a:rPr lang="en-US" sz="3200" dirty="0" smtClean="0"/>
              <a:t>War.</a:t>
            </a:r>
          </a:p>
          <a:p>
            <a:endParaRPr lang="en-US" sz="3200" dirty="0"/>
          </a:p>
          <a:p>
            <a:r>
              <a:rPr lang="en-US" sz="3200" dirty="0" smtClean="0">
                <a:hlinkClick r:id="rId3"/>
              </a:rPr>
              <a:t>video</a:t>
            </a:r>
            <a:endParaRPr lang="en-US" sz="3200" dirty="0"/>
          </a:p>
        </p:txBody>
      </p:sp>
    </p:spTree>
    <p:extLst>
      <p:ext uri="{BB962C8B-B14F-4D97-AF65-F5344CB8AC3E}">
        <p14:creationId xmlns:p14="http://schemas.microsoft.com/office/powerpoint/2010/main" val="2905815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Lincoln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599" y="1447800"/>
            <a:ext cx="2966533" cy="3657600"/>
          </a:xfrm>
        </p:spPr>
      </p:pic>
      <p:sp>
        <p:nvSpPr>
          <p:cNvPr id="6" name="TextBox 5"/>
          <p:cNvSpPr txBox="1"/>
          <p:nvPr/>
        </p:nvSpPr>
        <p:spPr>
          <a:xfrm>
            <a:off x="4267200" y="1600200"/>
            <a:ext cx="4830361" cy="4955203"/>
          </a:xfrm>
          <a:prstGeom prst="rect">
            <a:avLst/>
          </a:prstGeom>
          <a:noFill/>
        </p:spPr>
        <p:txBody>
          <a:bodyPr wrap="none" rtlCol="0">
            <a:spAutoFit/>
          </a:bodyPr>
          <a:lstStyle/>
          <a:p>
            <a:r>
              <a:rPr lang="en-US" sz="2800" dirty="0" smtClean="0"/>
              <a:t>First elected Republican.</a:t>
            </a:r>
          </a:p>
          <a:p>
            <a:endParaRPr lang="en-US" sz="2800" dirty="0"/>
          </a:p>
          <a:p>
            <a:r>
              <a:rPr lang="en-US" sz="2800" dirty="0" smtClean="0"/>
              <a:t>President of the United States</a:t>
            </a:r>
          </a:p>
          <a:p>
            <a:r>
              <a:rPr lang="en-US" sz="2800" dirty="0" smtClean="0"/>
              <a:t> of American  throughout the </a:t>
            </a:r>
          </a:p>
          <a:p>
            <a:r>
              <a:rPr lang="en-US" sz="2800" dirty="0" smtClean="0"/>
              <a:t>Civil War.</a:t>
            </a:r>
          </a:p>
          <a:p>
            <a:endParaRPr lang="en-US" sz="2800" dirty="0"/>
          </a:p>
          <a:p>
            <a:r>
              <a:rPr lang="en-US" sz="2800" dirty="0" smtClean="0"/>
              <a:t>He was assassinated a few days </a:t>
            </a:r>
          </a:p>
          <a:p>
            <a:r>
              <a:rPr lang="en-US" sz="2800" dirty="0" smtClean="0"/>
              <a:t>after the War ended by</a:t>
            </a:r>
          </a:p>
          <a:p>
            <a:r>
              <a:rPr lang="en-US" sz="2800" dirty="0" smtClean="0"/>
              <a:t> actor John Wilkes </a:t>
            </a:r>
          </a:p>
          <a:p>
            <a:r>
              <a:rPr lang="en-US" sz="2800" dirty="0" smtClean="0"/>
              <a:t>Booth.</a:t>
            </a:r>
          </a:p>
          <a:p>
            <a:endParaRPr lang="en-US" dirty="0"/>
          </a:p>
          <a:p>
            <a:endParaRPr lang="en-US" dirty="0"/>
          </a:p>
        </p:txBody>
      </p:sp>
    </p:spTree>
    <p:extLst>
      <p:ext uri="{BB962C8B-B14F-4D97-AF65-F5344CB8AC3E}">
        <p14:creationId xmlns:p14="http://schemas.microsoft.com/office/powerpoint/2010/main" val="4367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Sherman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00"/>
            <a:ext cx="2635849" cy="3352800"/>
          </a:xfrm>
        </p:spPr>
      </p:pic>
      <p:sp>
        <p:nvSpPr>
          <p:cNvPr id="3" name="TextBox 2"/>
          <p:cNvSpPr txBox="1"/>
          <p:nvPr/>
        </p:nvSpPr>
        <p:spPr>
          <a:xfrm>
            <a:off x="4191000" y="1905000"/>
            <a:ext cx="4380623" cy="3693319"/>
          </a:xfrm>
          <a:prstGeom prst="rect">
            <a:avLst/>
          </a:prstGeom>
          <a:noFill/>
        </p:spPr>
        <p:txBody>
          <a:bodyPr wrap="none" rtlCol="0">
            <a:spAutoFit/>
          </a:bodyPr>
          <a:lstStyle/>
          <a:p>
            <a:r>
              <a:rPr lang="en-US" sz="2400" dirty="0" smtClean="0"/>
              <a:t>General of the Union army.  </a:t>
            </a:r>
          </a:p>
          <a:p>
            <a:endParaRPr lang="en-US" sz="2400" dirty="0"/>
          </a:p>
          <a:p>
            <a:r>
              <a:rPr lang="en-US" sz="2400" dirty="0" smtClean="0"/>
              <a:t>In charge of Western forces.  </a:t>
            </a:r>
          </a:p>
          <a:p>
            <a:endParaRPr lang="en-US" sz="2400" dirty="0"/>
          </a:p>
          <a:p>
            <a:r>
              <a:rPr lang="en-US" sz="2400" dirty="0" smtClean="0"/>
              <a:t>Invaded Georgia in 1864 – March </a:t>
            </a:r>
          </a:p>
          <a:p>
            <a:r>
              <a:rPr lang="en-US" sz="2400" dirty="0" smtClean="0"/>
              <a:t>to the Sea</a:t>
            </a:r>
          </a:p>
          <a:p>
            <a:endParaRPr lang="en-US" sz="2400" dirty="0"/>
          </a:p>
          <a:p>
            <a:r>
              <a:rPr lang="en-US" sz="2400" dirty="0" smtClean="0"/>
              <a:t>March was successful and led to </a:t>
            </a:r>
          </a:p>
          <a:p>
            <a:r>
              <a:rPr lang="en-US" sz="2400" dirty="0" smtClean="0"/>
              <a:t>The end of the war.  </a:t>
            </a:r>
            <a:endParaRPr lang="en-US" sz="2400" dirty="0"/>
          </a:p>
          <a:p>
            <a:endParaRPr lang="en-US" dirty="0"/>
          </a:p>
        </p:txBody>
      </p:sp>
    </p:spTree>
    <p:extLst>
      <p:ext uri="{BB962C8B-B14F-4D97-AF65-F5344CB8AC3E}">
        <p14:creationId xmlns:p14="http://schemas.microsoft.com/office/powerpoint/2010/main" val="323789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anim calcmode="lin" valueType="num">
                                      <p:cBhvr>
                                        <p:cTn id="1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Ulysses S. Grant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3429000" cy="3768030"/>
          </a:xfrm>
        </p:spPr>
      </p:pic>
      <p:sp>
        <p:nvSpPr>
          <p:cNvPr id="3" name="TextBox 2"/>
          <p:cNvSpPr txBox="1"/>
          <p:nvPr/>
        </p:nvSpPr>
        <p:spPr>
          <a:xfrm>
            <a:off x="4495800" y="1828800"/>
            <a:ext cx="4264501" cy="3539430"/>
          </a:xfrm>
          <a:prstGeom prst="rect">
            <a:avLst/>
          </a:prstGeom>
          <a:noFill/>
        </p:spPr>
        <p:txBody>
          <a:bodyPr wrap="none" rtlCol="0">
            <a:spAutoFit/>
          </a:bodyPr>
          <a:lstStyle/>
          <a:p>
            <a:r>
              <a:rPr lang="en-US" sz="3200" dirty="0" smtClean="0"/>
              <a:t>General of the Union </a:t>
            </a:r>
          </a:p>
          <a:p>
            <a:r>
              <a:rPr lang="en-US" sz="3200" dirty="0" smtClean="0"/>
              <a:t>Army during the second </a:t>
            </a:r>
          </a:p>
          <a:p>
            <a:r>
              <a:rPr lang="en-US" sz="3200" dirty="0" smtClean="0"/>
              <a:t>half of the Civil War.</a:t>
            </a:r>
          </a:p>
          <a:p>
            <a:endParaRPr lang="en-US" sz="3200" dirty="0"/>
          </a:p>
          <a:p>
            <a:r>
              <a:rPr lang="en-US" sz="3200" dirty="0" smtClean="0"/>
              <a:t>His success led to the</a:t>
            </a:r>
          </a:p>
          <a:p>
            <a:r>
              <a:rPr lang="en-US" sz="3200" dirty="0" smtClean="0"/>
              <a:t> Presidency of the </a:t>
            </a:r>
          </a:p>
          <a:p>
            <a:r>
              <a:rPr lang="en-US" sz="3200" dirty="0" smtClean="0"/>
              <a:t>United States.</a:t>
            </a:r>
            <a:endParaRPr lang="en-US" sz="3200" dirty="0"/>
          </a:p>
        </p:txBody>
      </p:sp>
    </p:spTree>
    <p:extLst>
      <p:ext uri="{BB962C8B-B14F-4D97-AF65-F5344CB8AC3E}">
        <p14:creationId xmlns:p14="http://schemas.microsoft.com/office/powerpoint/2010/main" val="4136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Longstreet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76400"/>
            <a:ext cx="2667000" cy="4191000"/>
          </a:xfrm>
        </p:spPr>
      </p:pic>
      <p:sp>
        <p:nvSpPr>
          <p:cNvPr id="5" name="TextBox 4"/>
          <p:cNvSpPr txBox="1"/>
          <p:nvPr/>
        </p:nvSpPr>
        <p:spPr>
          <a:xfrm>
            <a:off x="3429000" y="1828800"/>
            <a:ext cx="5486400" cy="3693319"/>
          </a:xfrm>
          <a:prstGeom prst="rect">
            <a:avLst/>
          </a:prstGeom>
          <a:noFill/>
        </p:spPr>
        <p:txBody>
          <a:bodyPr wrap="square" rtlCol="0">
            <a:spAutoFit/>
          </a:bodyPr>
          <a:lstStyle/>
          <a:p>
            <a:pPr marL="342900" indent="-342900">
              <a:buAutoNum type="arabicPeriod"/>
            </a:pPr>
            <a:r>
              <a:rPr lang="en-US" sz="2400" dirty="0" smtClean="0"/>
              <a:t>Lived in Gainesville ,Georgia (Longstreet Clinic, Longstreet Café (yum!)).</a:t>
            </a:r>
          </a:p>
          <a:p>
            <a:pPr marL="342900" indent="-342900">
              <a:buAutoNum type="arabicPeriod"/>
            </a:pPr>
            <a:r>
              <a:rPr lang="en-US" sz="2400" dirty="0" smtClean="0"/>
              <a:t>Served under General Lee in the Confederate Army.</a:t>
            </a:r>
          </a:p>
          <a:p>
            <a:pPr marL="342900" indent="-342900">
              <a:buAutoNum type="arabicPeriod"/>
            </a:pPr>
            <a:r>
              <a:rPr lang="en-US" sz="2400" dirty="0"/>
              <a:t>F</a:t>
            </a:r>
            <a:r>
              <a:rPr lang="en-US" sz="2400" dirty="0" smtClean="0"/>
              <a:t>inest commanders in the army (both North and South).</a:t>
            </a:r>
          </a:p>
          <a:p>
            <a:pPr marL="342900" indent="-342900">
              <a:buAutoNum type="arabicPeriod"/>
            </a:pPr>
            <a:r>
              <a:rPr lang="en-US" sz="2400" dirty="0" smtClean="0"/>
              <a:t>After the war was criticized for switching to the Republican Party and supporting General Grant as President.  </a:t>
            </a:r>
          </a:p>
          <a:p>
            <a:endParaRPr lang="en-US" dirty="0"/>
          </a:p>
        </p:txBody>
      </p:sp>
    </p:spTree>
    <p:extLst>
      <p:ext uri="{BB962C8B-B14F-4D97-AF65-F5344CB8AC3E}">
        <p14:creationId xmlns:p14="http://schemas.microsoft.com/office/powerpoint/2010/main" val="217933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the Civil War</a:t>
            </a:r>
            <a:endParaRPr lang="en-US" dirty="0"/>
          </a:p>
        </p:txBody>
      </p:sp>
      <p:sp>
        <p:nvSpPr>
          <p:cNvPr id="3" name="Content Placeholder 2"/>
          <p:cNvSpPr>
            <a:spLocks noGrp="1"/>
          </p:cNvSpPr>
          <p:nvPr>
            <p:ph idx="1"/>
          </p:nvPr>
        </p:nvSpPr>
        <p:spPr/>
        <p:txBody>
          <a:bodyPr/>
          <a:lstStyle/>
          <a:p>
            <a:r>
              <a:rPr lang="en-US" dirty="0" smtClean="0"/>
              <a:t>While watching the short video list on  your index card the reasons why the war began.  </a:t>
            </a:r>
          </a:p>
          <a:p>
            <a:pPr marL="0" indent="0">
              <a:buNone/>
            </a:pPr>
            <a:endParaRPr lang="en-US" dirty="0"/>
          </a:p>
          <a:p>
            <a:r>
              <a:rPr lang="en-US" dirty="0" smtClean="0">
                <a:solidFill>
                  <a:schemeClr val="bg2">
                    <a:lumMod val="50000"/>
                  </a:schemeClr>
                </a:solidFill>
                <a:hlinkClick r:id="rId2" action="ppaction://hlinkfile"/>
              </a:rPr>
              <a:t>video</a:t>
            </a:r>
            <a:endParaRPr lang="en-US" dirty="0">
              <a:solidFill>
                <a:schemeClr val="bg2">
                  <a:lumMod val="50000"/>
                </a:schemeClr>
              </a:solidFill>
            </a:endParaRPr>
          </a:p>
        </p:txBody>
      </p:sp>
    </p:spTree>
    <p:extLst>
      <p:ext uri="{BB962C8B-B14F-4D97-AF65-F5344CB8AC3E}">
        <p14:creationId xmlns:p14="http://schemas.microsoft.com/office/powerpoint/2010/main" val="2212585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Alexander Stephens</a:t>
            </a:r>
            <a:endParaRPr lang="en-US" dirty="0"/>
          </a:p>
        </p:txBody>
      </p:sp>
      <p:sp>
        <p:nvSpPr>
          <p:cNvPr id="3" name="Content Placeholder 2"/>
          <p:cNvSpPr>
            <a:spLocks noGrp="1"/>
          </p:cNvSpPr>
          <p:nvPr>
            <p:ph idx="1"/>
          </p:nvPr>
        </p:nvSpPr>
        <p:spPr/>
        <p:txBody>
          <a:bodyPr/>
          <a:lstStyle/>
          <a:p>
            <a:r>
              <a:rPr lang="en-US" dirty="0" smtClean="0"/>
              <a:t>Georgian</a:t>
            </a:r>
          </a:p>
          <a:p>
            <a:endParaRPr lang="en-US" dirty="0" smtClean="0"/>
          </a:p>
          <a:p>
            <a:r>
              <a:rPr lang="en-US" dirty="0" smtClean="0"/>
              <a:t>He tried to convince GA that </a:t>
            </a:r>
          </a:p>
          <a:p>
            <a:pPr marL="0" indent="0">
              <a:buNone/>
            </a:pPr>
            <a:r>
              <a:rPr lang="en-US" dirty="0" smtClean="0"/>
              <a:t>Lincoln was not the enemy and was AGAINST succession.</a:t>
            </a:r>
          </a:p>
          <a:p>
            <a:endParaRPr lang="en-US" dirty="0" smtClean="0"/>
          </a:p>
          <a:p>
            <a:r>
              <a:rPr lang="en-US" dirty="0" smtClean="0"/>
              <a:t>However, once GA seceded he agreed to become Vice President of the Confederacy.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219200"/>
            <a:ext cx="2619375" cy="2133600"/>
          </a:xfrm>
          <a:prstGeom prst="rect">
            <a:avLst/>
          </a:prstGeom>
        </p:spPr>
      </p:pic>
    </p:spTree>
    <p:extLst>
      <p:ext uri="{BB962C8B-B14F-4D97-AF65-F5344CB8AC3E}">
        <p14:creationId xmlns:p14="http://schemas.microsoft.com/office/powerpoint/2010/main" val="1732102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Battles and Events</a:t>
            </a:r>
            <a:endParaRPr lang="en-US" dirty="0"/>
          </a:p>
        </p:txBody>
      </p:sp>
      <p:sp>
        <p:nvSpPr>
          <p:cNvPr id="3" name="Content Placeholder 2"/>
          <p:cNvSpPr>
            <a:spLocks noGrp="1"/>
          </p:cNvSpPr>
          <p:nvPr>
            <p:ph idx="1"/>
          </p:nvPr>
        </p:nvSpPr>
        <p:spPr/>
        <p:txBody>
          <a:bodyPr/>
          <a:lstStyle/>
          <a:p>
            <a:r>
              <a:rPr lang="en-US" dirty="0" smtClean="0"/>
              <a:t>Write the following battles and events on notecards and place them in the corresponding envelope in your folder.  </a:t>
            </a:r>
            <a:endParaRPr lang="en-US" dirty="0"/>
          </a:p>
        </p:txBody>
      </p:sp>
    </p:spTree>
    <p:extLst>
      <p:ext uri="{BB962C8B-B14F-4D97-AF65-F5344CB8AC3E}">
        <p14:creationId xmlns:p14="http://schemas.microsoft.com/office/powerpoint/2010/main" val="1382352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4501" r="4501"/>
          <a:stretch>
            <a:fillRect/>
          </a:stretch>
        </p:blipFill>
        <p:spPr/>
      </p:pic>
      <p:sp>
        <p:nvSpPr>
          <p:cNvPr id="4" name="Text Placeholder 3"/>
          <p:cNvSpPr>
            <a:spLocks noGrp="1"/>
          </p:cNvSpPr>
          <p:nvPr>
            <p:ph type="body" sz="half" idx="2"/>
          </p:nvPr>
        </p:nvSpPr>
        <p:spPr>
          <a:xfrm>
            <a:off x="457200" y="4953000"/>
            <a:ext cx="8153400" cy="1219200"/>
          </a:xfrm>
        </p:spPr>
        <p:txBody>
          <a:bodyPr>
            <a:normAutofit/>
          </a:bodyPr>
          <a:lstStyle/>
          <a:p>
            <a:pPr algn="ctr"/>
            <a:r>
              <a:rPr lang="en-US" sz="3200" dirty="0" smtClean="0"/>
              <a:t>Where it all began – Fort Sumter, South Carolina</a:t>
            </a:r>
            <a:endParaRPr lang="en-US" sz="3200" dirty="0"/>
          </a:p>
        </p:txBody>
      </p:sp>
    </p:spTree>
    <p:extLst>
      <p:ext uri="{BB962C8B-B14F-4D97-AF65-F5344CB8AC3E}">
        <p14:creationId xmlns:p14="http://schemas.microsoft.com/office/powerpoint/2010/main" val="2504924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 Sumter – </a:t>
            </a:r>
            <a:r>
              <a:rPr lang="en-US" dirty="0" smtClean="0">
                <a:hlinkClick r:id="rId2" action="ppaction://hlinkfile"/>
              </a:rPr>
              <a:t>video</a:t>
            </a:r>
            <a:r>
              <a:rPr lang="en-US" dirty="0" smtClean="0"/>
              <a:t>  </a:t>
            </a:r>
            <a:r>
              <a:rPr lang="en-US" dirty="0" smtClean="0">
                <a:hlinkClick r:id="rId3"/>
              </a:rPr>
              <a:t>video2</a:t>
            </a:r>
            <a:endParaRPr lang="en-US" dirty="0"/>
          </a:p>
        </p:txBody>
      </p:sp>
      <p:sp>
        <p:nvSpPr>
          <p:cNvPr id="3" name="Content Placeholder 2"/>
          <p:cNvSpPr>
            <a:spLocks noGrp="1"/>
          </p:cNvSpPr>
          <p:nvPr>
            <p:ph idx="1"/>
          </p:nvPr>
        </p:nvSpPr>
        <p:spPr/>
        <p:txBody>
          <a:bodyPr/>
          <a:lstStyle/>
          <a:p>
            <a:r>
              <a:rPr lang="en-US" u="sng" dirty="0" smtClean="0"/>
              <a:t>Watch video and read the section on Fort Sumter on pg. 63 of your text book. On your notecard of Fort Sumter list the following information.</a:t>
            </a:r>
          </a:p>
          <a:p>
            <a:r>
              <a:rPr lang="en-US" dirty="0" smtClean="0"/>
              <a:t>Why did Lincoln contact the governor of South Carolina?</a:t>
            </a:r>
          </a:p>
          <a:p>
            <a:r>
              <a:rPr lang="en-US" dirty="0" smtClean="0"/>
              <a:t>What date did the Confederacy attack?</a:t>
            </a:r>
          </a:p>
          <a:p>
            <a:r>
              <a:rPr lang="en-US" dirty="0" smtClean="0"/>
              <a:t>Who won?</a:t>
            </a:r>
          </a:p>
          <a:p>
            <a:pPr marL="0" indent="0">
              <a:buNone/>
            </a:pPr>
            <a:endParaRPr lang="en-US" dirty="0"/>
          </a:p>
        </p:txBody>
      </p:sp>
    </p:spTree>
    <p:extLst>
      <p:ext uri="{BB962C8B-B14F-4D97-AF65-F5344CB8AC3E}">
        <p14:creationId xmlns:p14="http://schemas.microsoft.com/office/powerpoint/2010/main" val="5914950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4018" y="598585"/>
            <a:ext cx="8631382" cy="707886"/>
          </a:xfrm>
          <a:prstGeom prst="rect">
            <a:avLst/>
          </a:prstGeom>
          <a:noFill/>
        </p:spPr>
        <p:txBody>
          <a:bodyPr wrap="square" rtlCol="0">
            <a:spAutoFit/>
          </a:bodyPr>
          <a:lstStyle/>
          <a:p>
            <a:pPr algn="ctr"/>
            <a:r>
              <a:rPr lang="en-US" sz="4000" dirty="0" smtClean="0">
                <a:latin typeface="Comic Sans MS" pitchFamily="66" charset="0"/>
              </a:rPr>
              <a:t>The Battle of Antietam </a:t>
            </a:r>
            <a:r>
              <a:rPr lang="en-US" sz="4000" dirty="0" smtClean="0">
                <a:latin typeface="Comic Sans MS" pitchFamily="66" charset="0"/>
                <a:hlinkClick r:id="rId2"/>
              </a:rPr>
              <a:t>(video)</a:t>
            </a:r>
            <a:endParaRPr lang="en-US" sz="4000" dirty="0">
              <a:latin typeface="Comic Sans MS" pitchFamily="66" charset="0"/>
            </a:endParaRPr>
          </a:p>
        </p:txBody>
      </p:sp>
      <p:sp>
        <p:nvSpPr>
          <p:cNvPr id="5" name="TextBox 4"/>
          <p:cNvSpPr txBox="1"/>
          <p:nvPr/>
        </p:nvSpPr>
        <p:spPr>
          <a:xfrm>
            <a:off x="7086600" y="1009664"/>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8" y="1378996"/>
            <a:ext cx="8478982" cy="5509062"/>
          </a:xfrm>
          <a:prstGeom prst="rect">
            <a:avLst/>
          </a:prstGeom>
        </p:spPr>
      </p:pic>
    </p:spTree>
    <p:extLst>
      <p:ext uri="{BB962C8B-B14F-4D97-AF65-F5344CB8AC3E}">
        <p14:creationId xmlns:p14="http://schemas.microsoft.com/office/powerpoint/2010/main" val="1476450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8077200" cy="6155531"/>
          </a:xfrm>
          <a:prstGeom prst="rect">
            <a:avLst/>
          </a:prstGeom>
          <a:noFill/>
        </p:spPr>
        <p:txBody>
          <a:bodyPr wrap="square" rtlCol="0">
            <a:spAutoFit/>
          </a:bodyPr>
          <a:lstStyle/>
          <a:p>
            <a:pPr algn="ctr"/>
            <a:r>
              <a:rPr lang="en-US" sz="4000" u="sng" dirty="0" smtClean="0">
                <a:latin typeface="Comic Sans MS" pitchFamily="66" charset="0"/>
              </a:rPr>
              <a:t>Battle of Antietam Facts – </a:t>
            </a:r>
            <a:r>
              <a:rPr lang="en-US" sz="3200" u="sng" dirty="0" smtClean="0">
                <a:latin typeface="Comic Sans MS" pitchFamily="66" charset="0"/>
              </a:rPr>
              <a:t>Make a notecard and but in the Battles/Events envelope</a:t>
            </a:r>
            <a:r>
              <a:rPr lang="en-US" sz="4000" u="sng" dirty="0" smtClean="0">
                <a:latin typeface="Comic Sans MS" pitchFamily="66" charset="0"/>
              </a:rPr>
              <a:t>.</a:t>
            </a:r>
          </a:p>
          <a:p>
            <a:endParaRPr lang="en-US" dirty="0"/>
          </a:p>
          <a:p>
            <a:pPr marL="342900" indent="-342900">
              <a:buAutoNum type="arabicPeriod"/>
            </a:pPr>
            <a:r>
              <a:rPr lang="en-US" sz="2400" dirty="0" smtClean="0">
                <a:latin typeface="Comic Sans MS" pitchFamily="66" charset="0"/>
              </a:rPr>
              <a:t>Occurred on September 17, 1862.</a:t>
            </a:r>
          </a:p>
          <a:p>
            <a:pPr marL="342900" indent="-342900">
              <a:buAutoNum type="arabicPeriod"/>
            </a:pPr>
            <a:endParaRPr lang="en-US" sz="2400" dirty="0" smtClean="0">
              <a:latin typeface="Comic Sans MS" pitchFamily="66" charset="0"/>
            </a:endParaRPr>
          </a:p>
          <a:p>
            <a:pPr marL="342900" indent="-342900">
              <a:buAutoNum type="arabicPeriod"/>
            </a:pPr>
            <a:r>
              <a:rPr lang="en-US" sz="2400" dirty="0" smtClean="0">
                <a:latin typeface="Comic Sans MS" pitchFamily="66" charset="0"/>
              </a:rPr>
              <a:t>It was the bloodiest one day battle of the Civil War, claiming over 23,000 American lives.</a:t>
            </a:r>
          </a:p>
          <a:p>
            <a:pPr marL="342900" indent="-342900">
              <a:buAutoNum type="arabicPeriod"/>
            </a:pPr>
            <a:endParaRPr lang="en-US" sz="2400" dirty="0" smtClean="0">
              <a:latin typeface="Comic Sans MS" pitchFamily="66" charset="0"/>
            </a:endParaRPr>
          </a:p>
          <a:p>
            <a:pPr marL="342900" indent="-342900">
              <a:buAutoNum type="arabicPeriod"/>
            </a:pPr>
            <a:r>
              <a:rPr lang="en-US" sz="2400" dirty="0" smtClean="0">
                <a:latin typeface="Comic Sans MS" pitchFamily="66" charset="0"/>
              </a:rPr>
              <a:t>General Lee wanted to bring the war to the North and persuade Maryland(slave state in the Union) to join with the CSA.  This did not happen!</a:t>
            </a:r>
          </a:p>
          <a:p>
            <a:pPr marL="342900" indent="-342900">
              <a:buAutoNum type="arabicPeriod"/>
            </a:pPr>
            <a:endParaRPr lang="en-US" sz="2400" dirty="0" smtClean="0">
              <a:latin typeface="Comic Sans MS" pitchFamily="66" charset="0"/>
            </a:endParaRPr>
          </a:p>
          <a:p>
            <a:pPr marL="342900" indent="-342900">
              <a:buAutoNum type="arabicPeriod"/>
            </a:pPr>
            <a:r>
              <a:rPr lang="en-US" sz="2400" dirty="0" smtClean="0"/>
              <a:t>How did the Union Army know where to find the Confederate Army?</a:t>
            </a:r>
          </a:p>
        </p:txBody>
      </p:sp>
    </p:spTree>
    <p:extLst>
      <p:ext uri="{BB962C8B-B14F-4D97-AF65-F5344CB8AC3E}">
        <p14:creationId xmlns:p14="http://schemas.microsoft.com/office/powerpoint/2010/main" val="384508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03321"/>
            <a:ext cx="8153400" cy="1692771"/>
          </a:xfrm>
          <a:prstGeom prst="rect">
            <a:avLst/>
          </a:prstGeom>
          <a:noFill/>
        </p:spPr>
        <p:txBody>
          <a:bodyPr wrap="square" rtlCol="0">
            <a:spAutoFit/>
          </a:bodyPr>
          <a:lstStyle/>
          <a:p>
            <a:pPr algn="ctr"/>
            <a:r>
              <a:rPr lang="en-US" sz="4000" u="sng" dirty="0" smtClean="0">
                <a:latin typeface="Comic Sans MS" pitchFamily="66" charset="0"/>
              </a:rPr>
              <a:t>Emancipation Proclamation – </a:t>
            </a:r>
            <a:r>
              <a:rPr lang="en-US" sz="3200" u="sng" dirty="0" smtClean="0">
                <a:latin typeface="Comic Sans MS" pitchFamily="66" charset="0"/>
              </a:rPr>
              <a:t>Notecard</a:t>
            </a:r>
          </a:p>
          <a:p>
            <a:pPr algn="ctr"/>
            <a:endParaRPr lang="en-US" sz="3200" u="sng" dirty="0">
              <a:latin typeface="Comic Sans MS" pitchFamily="66" charset="0"/>
            </a:endParaRPr>
          </a:p>
        </p:txBody>
      </p:sp>
      <p:sp>
        <p:nvSpPr>
          <p:cNvPr id="4" name="TextBox 3"/>
          <p:cNvSpPr txBox="1"/>
          <p:nvPr/>
        </p:nvSpPr>
        <p:spPr>
          <a:xfrm>
            <a:off x="304800" y="1600200"/>
            <a:ext cx="8382000" cy="6001643"/>
          </a:xfrm>
          <a:prstGeom prst="rect">
            <a:avLst/>
          </a:prstGeom>
          <a:noFill/>
        </p:spPr>
        <p:txBody>
          <a:bodyPr wrap="square" rtlCol="0">
            <a:spAutoFit/>
          </a:bodyPr>
          <a:lstStyle/>
          <a:p>
            <a:r>
              <a:rPr lang="en-US" sz="2400" dirty="0" smtClean="0">
                <a:latin typeface="Comic Sans MS" pitchFamily="66" charset="0"/>
              </a:rPr>
              <a:t>1</a:t>
            </a:r>
            <a:r>
              <a:rPr lang="en-US" sz="2000" dirty="0" smtClean="0">
                <a:latin typeface="Comic Sans MS" pitchFamily="66" charset="0"/>
              </a:rPr>
              <a:t>. </a:t>
            </a:r>
            <a:r>
              <a:rPr lang="en-US" sz="2400" dirty="0">
                <a:latin typeface="Comic Sans MS" pitchFamily="66" charset="0"/>
              </a:rPr>
              <a:t>B</a:t>
            </a:r>
            <a:r>
              <a:rPr lang="en-US" sz="2400" dirty="0" smtClean="0">
                <a:latin typeface="Comic Sans MS" pitchFamily="66" charset="0"/>
              </a:rPr>
              <a:t>attle of Antietam on September 22,      1862.</a:t>
            </a:r>
            <a:endParaRPr lang="en-US" sz="2400" dirty="0">
              <a:latin typeface="Comic Sans MS" pitchFamily="66" charset="0"/>
            </a:endParaRPr>
          </a:p>
          <a:p>
            <a:endParaRPr lang="en-US" sz="2400" dirty="0" smtClean="0">
              <a:latin typeface="Comic Sans MS" pitchFamily="66" charset="0"/>
            </a:endParaRPr>
          </a:p>
          <a:p>
            <a:pPr marL="342900" indent="-342900">
              <a:buAutoNum type="arabicPeriod" startAt="2"/>
            </a:pPr>
            <a:r>
              <a:rPr lang="en-US" sz="2400" dirty="0" smtClean="0">
                <a:latin typeface="Comic Sans MS" pitchFamily="66" charset="0"/>
              </a:rPr>
              <a:t>All slaves in the rebellious states would be freed on January 1, 1863. It did not free the slaves in the Union States that allowed slaves (border states)! </a:t>
            </a:r>
          </a:p>
          <a:p>
            <a:pPr marL="342900" indent="-342900">
              <a:buAutoNum type="arabicPeriod" startAt="2"/>
            </a:pPr>
            <a:endParaRPr lang="en-US" sz="2400" dirty="0" smtClean="0">
              <a:latin typeface="Comic Sans MS" pitchFamily="66" charset="0"/>
            </a:endParaRPr>
          </a:p>
          <a:p>
            <a:pPr marL="342900" indent="-342900">
              <a:buAutoNum type="arabicPeriod" startAt="2"/>
            </a:pPr>
            <a:r>
              <a:rPr lang="en-US" sz="2400" dirty="0" smtClean="0">
                <a:latin typeface="Comic Sans MS" pitchFamily="66" charset="0"/>
              </a:rPr>
              <a:t>If the South had surrendered before January 1</a:t>
            </a:r>
            <a:r>
              <a:rPr lang="en-US" sz="2400" baseline="30000" dirty="0" smtClean="0">
                <a:latin typeface="Comic Sans MS" pitchFamily="66" charset="0"/>
              </a:rPr>
              <a:t>st</a:t>
            </a:r>
            <a:r>
              <a:rPr lang="en-US" sz="2400" dirty="0" smtClean="0">
                <a:latin typeface="Comic Sans MS" pitchFamily="66" charset="0"/>
              </a:rPr>
              <a:t>, they would have been allowed to keep their slaves.  </a:t>
            </a:r>
          </a:p>
          <a:p>
            <a:pPr marL="342900" indent="-342900">
              <a:buAutoNum type="arabicPeriod" startAt="2"/>
            </a:pPr>
            <a:endParaRPr lang="en-US" sz="2400" dirty="0" smtClean="0">
              <a:latin typeface="Comic Sans MS" pitchFamily="66" charset="0"/>
            </a:endParaRPr>
          </a:p>
          <a:p>
            <a:pPr marL="342900" indent="-342900">
              <a:buAutoNum type="arabicPeriod" startAt="2"/>
            </a:pPr>
            <a:r>
              <a:rPr lang="en-US" sz="2400" dirty="0" smtClean="0">
                <a:latin typeface="Comic Sans MS" pitchFamily="66" charset="0"/>
              </a:rPr>
              <a:t>Lincoln knew they would not surrender and this document would end slavery once the war it was over.</a:t>
            </a:r>
          </a:p>
          <a:p>
            <a:pPr marL="342900" indent="-342900">
              <a:buAutoNum type="arabicPeriod" startAt="2"/>
            </a:pPr>
            <a:endParaRPr lang="en-US" sz="2000" dirty="0" smtClean="0">
              <a:latin typeface="Comic Sans MS" pitchFamily="66" charset="0"/>
            </a:endParaRPr>
          </a:p>
          <a:p>
            <a:pPr marL="342900" indent="-342900">
              <a:buAutoNum type="arabicPeriod" startAt="2"/>
            </a:pPr>
            <a:endParaRPr lang="en-US" sz="2000" dirty="0">
              <a:latin typeface="Comic Sans MS" pitchFamily="66" charset="0"/>
            </a:endParaRPr>
          </a:p>
          <a:p>
            <a:pPr marL="342900" indent="-342900">
              <a:buAutoNum type="arabicPeriod" startAt="2"/>
            </a:pPr>
            <a:endParaRPr lang="en-US" sz="2000" dirty="0" smtClean="0">
              <a:latin typeface="Comic Sans MS" pitchFamily="66" charset="0"/>
            </a:endParaRPr>
          </a:p>
          <a:p>
            <a:pPr marL="342900" indent="-342900">
              <a:buAutoNum type="arabicPeriod" startAt="2"/>
            </a:pPr>
            <a:endParaRPr lang="en-US" sz="2000" dirty="0">
              <a:latin typeface="Comic Sans MS" pitchFamily="66" charset="0"/>
            </a:endParaRPr>
          </a:p>
          <a:p>
            <a:pPr marL="342900" indent="-342900">
              <a:buAutoNum type="arabicPeriod" startAt="2"/>
            </a:pPr>
            <a:endParaRPr lang="en-US" sz="2000" dirty="0" smtClean="0">
              <a:latin typeface="Comic Sans MS" pitchFamily="66" charset="0"/>
            </a:endParaRPr>
          </a:p>
          <a:p>
            <a:r>
              <a:rPr lang="en-US" sz="2000" dirty="0" smtClean="0">
                <a:latin typeface="Comic Sans MS" pitchFamily="66" charset="0"/>
              </a:rPr>
              <a:t>.  </a:t>
            </a:r>
          </a:p>
        </p:txBody>
      </p:sp>
    </p:spTree>
    <p:extLst>
      <p:ext uri="{BB962C8B-B14F-4D97-AF65-F5344CB8AC3E}">
        <p14:creationId xmlns:p14="http://schemas.microsoft.com/office/powerpoint/2010/main" val="7322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 calcmode="lin" valueType="num">
                                      <p:cBhvr additive="base">
                                        <p:cTn id="31"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Emancipation Proclamation</a:t>
            </a:r>
            <a:endParaRPr lang="en-US" dirty="0"/>
          </a:p>
        </p:txBody>
      </p:sp>
      <p:sp>
        <p:nvSpPr>
          <p:cNvPr id="3" name="Content Placeholder 2"/>
          <p:cNvSpPr>
            <a:spLocks noGrp="1"/>
          </p:cNvSpPr>
          <p:nvPr>
            <p:ph idx="1"/>
          </p:nvPr>
        </p:nvSpPr>
        <p:spPr/>
        <p:txBody>
          <a:bodyPr/>
          <a:lstStyle/>
          <a:p>
            <a:r>
              <a:rPr lang="en-US" dirty="0" smtClean="0"/>
              <a:t>Read skit</a:t>
            </a:r>
            <a:endParaRPr lang="en-US" dirty="0"/>
          </a:p>
        </p:txBody>
      </p:sp>
    </p:spTree>
    <p:extLst>
      <p:ext uri="{BB962C8B-B14F-4D97-AF65-F5344CB8AC3E}">
        <p14:creationId xmlns:p14="http://schemas.microsoft.com/office/powerpoint/2010/main" val="1544061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
            <a:ext cx="7543800" cy="6324599"/>
          </a:xfrm>
        </p:spPr>
      </p:pic>
    </p:spTree>
    <p:extLst>
      <p:ext uri="{BB962C8B-B14F-4D97-AF65-F5344CB8AC3E}">
        <p14:creationId xmlns:p14="http://schemas.microsoft.com/office/powerpoint/2010/main" val="992296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229600" cy="1077218"/>
          </a:xfrm>
          <a:prstGeom prst="rect">
            <a:avLst/>
          </a:prstGeom>
          <a:noFill/>
        </p:spPr>
        <p:txBody>
          <a:bodyPr wrap="square" rtlCol="0">
            <a:spAutoFit/>
          </a:bodyPr>
          <a:lstStyle/>
          <a:p>
            <a:pPr algn="ctr"/>
            <a:r>
              <a:rPr lang="en-US" sz="3200" u="sng" dirty="0" smtClean="0">
                <a:latin typeface="Comic Sans MS" pitchFamily="66" charset="0"/>
              </a:rPr>
              <a:t>The Battle of Gettysburg –</a:t>
            </a:r>
            <a:r>
              <a:rPr lang="en-US" sz="3200" u="sng" dirty="0" smtClean="0">
                <a:latin typeface="Comic Sans MS" pitchFamily="66" charset="0"/>
                <a:hlinkClick r:id="rId2" action="ppaction://hlinkfile"/>
              </a:rPr>
              <a:t>video</a:t>
            </a:r>
            <a:r>
              <a:rPr lang="en-US" sz="3200" u="sng" dirty="0" smtClean="0">
                <a:latin typeface="Comic Sans MS" pitchFamily="66" charset="0"/>
              </a:rPr>
              <a:t> </a:t>
            </a:r>
          </a:p>
          <a:p>
            <a:pPr algn="ctr"/>
            <a:r>
              <a:rPr lang="en-US" sz="3200" u="sng" dirty="0" smtClean="0">
                <a:latin typeface="Comic Sans MS" pitchFamily="66" charset="0"/>
              </a:rPr>
              <a:t>Notecard in Battles/Events</a:t>
            </a:r>
            <a:endParaRPr lang="en-US" sz="3200" u="sng" dirty="0">
              <a:latin typeface="Comic Sans MS" pitchFamily="66" charset="0"/>
            </a:endParaRPr>
          </a:p>
        </p:txBody>
      </p:sp>
      <p:sp>
        <p:nvSpPr>
          <p:cNvPr id="5" name="TextBox 4"/>
          <p:cNvSpPr txBox="1"/>
          <p:nvPr/>
        </p:nvSpPr>
        <p:spPr>
          <a:xfrm>
            <a:off x="533400" y="2057400"/>
            <a:ext cx="8305800" cy="4524315"/>
          </a:xfrm>
          <a:prstGeom prst="rect">
            <a:avLst/>
          </a:prstGeom>
          <a:noFill/>
        </p:spPr>
        <p:txBody>
          <a:bodyPr wrap="square" rtlCol="0">
            <a:spAutoFit/>
          </a:bodyPr>
          <a:lstStyle/>
          <a:p>
            <a:pPr marL="342900" indent="-342900">
              <a:buAutoNum type="arabicPeriod"/>
            </a:pPr>
            <a:r>
              <a:rPr lang="en-US" sz="2400" dirty="0" smtClean="0">
                <a:latin typeface="Comic Sans MS" pitchFamily="66" charset="0"/>
              </a:rPr>
              <a:t>“turning point” of the Civil War.</a:t>
            </a:r>
          </a:p>
          <a:p>
            <a:pPr marL="342900" indent="-342900">
              <a:buAutoNum type="arabicPeriod"/>
            </a:pPr>
            <a:endParaRPr lang="en-US" sz="2400" dirty="0" smtClean="0">
              <a:latin typeface="Comic Sans MS" pitchFamily="66" charset="0"/>
            </a:endParaRPr>
          </a:p>
          <a:p>
            <a:pPr marL="342900" indent="-342900">
              <a:buAutoNum type="arabicPeriod"/>
            </a:pPr>
            <a:r>
              <a:rPr lang="en-US" sz="2400" dirty="0" smtClean="0">
                <a:latin typeface="Comic Sans MS" pitchFamily="66" charset="0"/>
              </a:rPr>
              <a:t>Gettysburg, Pennsylvania from July 1-3, 1863.</a:t>
            </a:r>
          </a:p>
          <a:p>
            <a:pPr marL="342900" indent="-342900">
              <a:buAutoNum type="arabicPeriod"/>
            </a:pPr>
            <a:endParaRPr lang="en-US" sz="2400" dirty="0" smtClean="0">
              <a:latin typeface="Comic Sans MS" pitchFamily="66" charset="0"/>
            </a:endParaRPr>
          </a:p>
          <a:p>
            <a:pPr marL="342900" indent="-342900">
              <a:buAutoNum type="arabicPeriod"/>
            </a:pPr>
            <a:r>
              <a:rPr lang="en-US" sz="2400" dirty="0" smtClean="0">
                <a:latin typeface="Comic Sans MS" pitchFamily="66" charset="0"/>
              </a:rPr>
              <a:t>Over 50,000 soldiers were killed on that day.</a:t>
            </a:r>
          </a:p>
          <a:p>
            <a:endParaRPr lang="en-US" sz="2400" dirty="0">
              <a:latin typeface="Comic Sans MS" pitchFamily="66" charset="0"/>
            </a:endParaRPr>
          </a:p>
          <a:p>
            <a:pPr marL="457200" indent="-457200">
              <a:buAutoNum type="arabicPeriod" startAt="4"/>
            </a:pPr>
            <a:r>
              <a:rPr lang="en-US" sz="2400" dirty="0" smtClean="0">
                <a:latin typeface="Comic Sans MS" pitchFamily="66" charset="0"/>
              </a:rPr>
              <a:t>Similar to Antietam, the south had been winning and wanted to bring the war North.  </a:t>
            </a:r>
          </a:p>
          <a:p>
            <a:endParaRPr lang="en-US" sz="2400" dirty="0">
              <a:latin typeface="Comic Sans MS" pitchFamily="66" charset="0"/>
            </a:endParaRPr>
          </a:p>
          <a:p>
            <a:r>
              <a:rPr lang="en-US" sz="2400" dirty="0" smtClean="0">
                <a:latin typeface="Comic Sans MS" pitchFamily="66" charset="0"/>
              </a:rPr>
              <a:t>5.  During this battle Alexander Stephens (VP of the Confederacy) tried to go to Washing to talk with Lincoln about a peace agreement.  </a:t>
            </a:r>
            <a:r>
              <a:rPr lang="en-US" sz="2400" dirty="0" smtClean="0">
                <a:latin typeface="Comic Sans MS" pitchFamily="66" charset="0"/>
                <a:hlinkClick r:id="rId3"/>
              </a:rPr>
              <a:t>speech</a:t>
            </a:r>
            <a:endParaRPr lang="en-US" sz="2000" dirty="0" smtClean="0">
              <a:latin typeface="Comic Sans MS" pitchFamily="66" charset="0"/>
            </a:endParaRPr>
          </a:p>
        </p:txBody>
      </p:sp>
    </p:spTree>
    <p:extLst>
      <p:ext uri="{BB962C8B-B14F-4D97-AF65-F5344CB8AC3E}">
        <p14:creationId xmlns:p14="http://schemas.microsoft.com/office/powerpoint/2010/main" val="208472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make our folder!</a:t>
            </a:r>
            <a:endParaRPr lang="en-US"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dirty="0" smtClean="0"/>
              <a:t>1.  Color cover sheet and glue on front.</a:t>
            </a:r>
          </a:p>
          <a:p>
            <a:r>
              <a:rPr lang="en-US" dirty="0" smtClean="0"/>
              <a:t>2.  Write name and class period on the tab.</a:t>
            </a:r>
          </a:p>
          <a:p>
            <a:r>
              <a:rPr lang="en-US" dirty="0" smtClean="0"/>
              <a:t>3.  Glue yellow envelope on back of folder and label Notes/Worksheets</a:t>
            </a:r>
          </a:p>
          <a:p>
            <a:r>
              <a:rPr lang="en-US" dirty="0"/>
              <a:t>4</a:t>
            </a:r>
            <a:r>
              <a:rPr lang="en-US" dirty="0" smtClean="0"/>
              <a:t>.  Glue 5 envelopes to the inside cover (open flap facing forward).</a:t>
            </a:r>
          </a:p>
          <a:p>
            <a:pPr lvl="1"/>
            <a:r>
              <a:rPr lang="en-US" dirty="0" smtClean="0"/>
              <a:t>Label:</a:t>
            </a:r>
          </a:p>
          <a:p>
            <a:pPr lvl="2"/>
            <a:r>
              <a:rPr lang="en-US" dirty="0" smtClean="0"/>
              <a:t>Battles/Events</a:t>
            </a:r>
          </a:p>
          <a:p>
            <a:pPr lvl="2"/>
            <a:r>
              <a:rPr lang="en-US" dirty="0" smtClean="0"/>
              <a:t>People	</a:t>
            </a:r>
          </a:p>
          <a:p>
            <a:pPr lvl="2"/>
            <a:r>
              <a:rPr lang="en-US" dirty="0" smtClean="0"/>
              <a:t>Vocabulary</a:t>
            </a:r>
          </a:p>
          <a:p>
            <a:pPr lvl="2"/>
            <a:r>
              <a:rPr lang="en-US" dirty="0" smtClean="0"/>
              <a:t>Review</a:t>
            </a:r>
          </a:p>
          <a:p>
            <a:pPr lvl="2"/>
            <a:r>
              <a:rPr lang="en-US" dirty="0" smtClean="0"/>
              <a:t>Events leading up to Civil War</a:t>
            </a:r>
          </a:p>
          <a:p>
            <a:endParaRPr lang="en-US" dirty="0"/>
          </a:p>
        </p:txBody>
      </p:sp>
    </p:spTree>
    <p:extLst>
      <p:ext uri="{BB962C8B-B14F-4D97-AF65-F5344CB8AC3E}">
        <p14:creationId xmlns:p14="http://schemas.microsoft.com/office/powerpoint/2010/main" val="37408393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Gettysburg</a:t>
            </a:r>
            <a:endParaRPr lang="en-US" dirty="0"/>
          </a:p>
        </p:txBody>
      </p:sp>
      <p:sp>
        <p:nvSpPr>
          <p:cNvPr id="3" name="Content Placeholder 2"/>
          <p:cNvSpPr>
            <a:spLocks noGrp="1"/>
          </p:cNvSpPr>
          <p:nvPr>
            <p:ph idx="1"/>
          </p:nvPr>
        </p:nvSpPr>
        <p:spPr/>
        <p:txBody>
          <a:bodyPr/>
          <a:lstStyle/>
          <a:p>
            <a:r>
              <a:rPr lang="en-US" dirty="0" smtClean="0"/>
              <a:t>Read skit</a:t>
            </a:r>
            <a:endParaRPr lang="en-US" dirty="0"/>
          </a:p>
        </p:txBody>
      </p:sp>
    </p:spTree>
    <p:extLst>
      <p:ext uri="{BB962C8B-B14F-4D97-AF65-F5344CB8AC3E}">
        <p14:creationId xmlns:p14="http://schemas.microsoft.com/office/powerpoint/2010/main" val="1499790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077200" cy="1077218"/>
          </a:xfrm>
          <a:prstGeom prst="rect">
            <a:avLst/>
          </a:prstGeom>
          <a:noFill/>
        </p:spPr>
        <p:txBody>
          <a:bodyPr wrap="square" rtlCol="0">
            <a:spAutoFit/>
          </a:bodyPr>
          <a:lstStyle/>
          <a:p>
            <a:pPr algn="ctr"/>
            <a:r>
              <a:rPr lang="en-US" sz="3200" dirty="0" smtClean="0">
                <a:latin typeface="Comic Sans MS" pitchFamily="66" charset="0"/>
              </a:rPr>
              <a:t>The Battle of Chickamauga – </a:t>
            </a:r>
            <a:r>
              <a:rPr lang="en-US" sz="3200" dirty="0" smtClean="0">
                <a:latin typeface="Comic Sans MS" pitchFamily="66" charset="0"/>
                <a:hlinkClick r:id="rId2"/>
              </a:rPr>
              <a:t>video</a:t>
            </a:r>
            <a:r>
              <a:rPr lang="en-US" sz="3200" dirty="0" smtClean="0">
                <a:latin typeface="Comic Sans MS" pitchFamily="66" charset="0"/>
              </a:rPr>
              <a:t> make a Battle Notecard</a:t>
            </a:r>
            <a:endParaRPr lang="en-US" sz="3200" dirty="0">
              <a:latin typeface="Comic Sans MS" pitchFamily="66" charset="0"/>
            </a:endParaRPr>
          </a:p>
        </p:txBody>
      </p:sp>
      <p:sp>
        <p:nvSpPr>
          <p:cNvPr id="5" name="TextBox 4"/>
          <p:cNvSpPr txBox="1"/>
          <p:nvPr/>
        </p:nvSpPr>
        <p:spPr>
          <a:xfrm>
            <a:off x="533400" y="1600200"/>
            <a:ext cx="8055410" cy="3139321"/>
          </a:xfrm>
          <a:prstGeom prst="rect">
            <a:avLst/>
          </a:prstGeom>
          <a:noFill/>
        </p:spPr>
        <p:txBody>
          <a:bodyPr wrap="none" rtlCol="0">
            <a:spAutoFit/>
          </a:bodyPr>
          <a:lstStyle/>
          <a:p>
            <a:pPr marL="342900" indent="-342900">
              <a:buAutoNum type="arabicPeriod" startAt="2"/>
            </a:pPr>
            <a:r>
              <a:rPr lang="en-US" sz="2000" dirty="0" smtClean="0">
                <a:latin typeface="Comic Sans MS" pitchFamily="66" charset="0"/>
              </a:rPr>
              <a:t>Chickamauga was the first battle to occur in Georgia. It was </a:t>
            </a:r>
          </a:p>
          <a:p>
            <a:r>
              <a:rPr lang="en-US" sz="2000" dirty="0">
                <a:latin typeface="Comic Sans MS" pitchFamily="66" charset="0"/>
              </a:rPr>
              <a:t> </a:t>
            </a:r>
            <a:r>
              <a:rPr lang="en-US" sz="2000" dirty="0" smtClean="0">
                <a:latin typeface="Comic Sans MS" pitchFamily="66" charset="0"/>
              </a:rPr>
              <a:t>    located in the town of Chickamauga at the Tennessee/Georgia </a:t>
            </a:r>
          </a:p>
          <a:p>
            <a:r>
              <a:rPr lang="en-US" sz="2000" dirty="0">
                <a:latin typeface="Comic Sans MS" pitchFamily="66" charset="0"/>
              </a:rPr>
              <a:t> </a:t>
            </a:r>
            <a:r>
              <a:rPr lang="en-US" sz="2000" dirty="0" smtClean="0">
                <a:latin typeface="Comic Sans MS" pitchFamily="66" charset="0"/>
              </a:rPr>
              <a:t>    border. </a:t>
            </a:r>
          </a:p>
          <a:p>
            <a:endParaRPr lang="en-US" sz="2000" dirty="0" smtClean="0">
              <a:latin typeface="Comic Sans MS" pitchFamily="66" charset="0"/>
            </a:endParaRPr>
          </a:p>
          <a:p>
            <a:endParaRPr lang="en-US" sz="2000" dirty="0">
              <a:latin typeface="Comic Sans MS" pitchFamily="66" charset="0"/>
            </a:endParaRPr>
          </a:p>
          <a:p>
            <a:r>
              <a:rPr lang="en-US" sz="2000" dirty="0" smtClean="0">
                <a:latin typeface="Comic Sans MS" pitchFamily="66" charset="0"/>
              </a:rPr>
              <a:t>3.The battle lasted for three days with over 34,000 causalities! </a:t>
            </a:r>
          </a:p>
          <a:p>
            <a:r>
              <a:rPr lang="en-US" sz="2000" dirty="0" smtClean="0">
                <a:latin typeface="Comic Sans MS" pitchFamily="66" charset="0"/>
              </a:rPr>
              <a:t>     it was the largest battle fought in Georgia.</a:t>
            </a:r>
          </a:p>
          <a:p>
            <a:endParaRPr lang="en-US" sz="2000" dirty="0" smtClean="0">
              <a:latin typeface="Comic Sans MS" pitchFamily="66" charset="0"/>
            </a:endParaRPr>
          </a:p>
          <a:p>
            <a:pPr marL="342900" indent="-342900">
              <a:buAutoNum type="arabicPeriod" startAt="4"/>
            </a:pPr>
            <a:r>
              <a:rPr lang="en-US" sz="2000" dirty="0" smtClean="0">
                <a:latin typeface="Comic Sans MS" pitchFamily="66" charset="0"/>
              </a:rPr>
              <a:t>The Union Army wanted Chattanooga for its railroads.</a:t>
            </a:r>
          </a:p>
          <a:p>
            <a:endParaRPr lang="en-US" dirty="0">
              <a:latin typeface="Comic Sans MS" pitchFamily="66" charset="0"/>
            </a:endParaRPr>
          </a:p>
        </p:txBody>
      </p:sp>
    </p:spTree>
    <p:extLst>
      <p:ext uri="{BB962C8B-B14F-4D97-AF65-F5344CB8AC3E}">
        <p14:creationId xmlns:p14="http://schemas.microsoft.com/office/powerpoint/2010/main" val="34688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584775"/>
          </a:xfrm>
          <a:prstGeom prst="rect">
            <a:avLst/>
          </a:prstGeom>
          <a:noFill/>
        </p:spPr>
        <p:txBody>
          <a:bodyPr wrap="square" rtlCol="0">
            <a:spAutoFit/>
          </a:bodyPr>
          <a:lstStyle/>
          <a:p>
            <a:pPr algn="ctr"/>
            <a:r>
              <a:rPr lang="en-US" sz="3200" dirty="0" smtClean="0">
                <a:latin typeface="Comic Sans MS" pitchFamily="66" charset="0"/>
              </a:rPr>
              <a:t>Chickamauga Cont.</a:t>
            </a:r>
            <a:endParaRPr lang="en-US" sz="3200" dirty="0">
              <a:latin typeface="Comic Sans MS" pitchFamily="66" charset="0"/>
            </a:endParaRPr>
          </a:p>
        </p:txBody>
      </p:sp>
      <p:sp>
        <p:nvSpPr>
          <p:cNvPr id="5" name="TextBox 4"/>
          <p:cNvSpPr txBox="1"/>
          <p:nvPr/>
        </p:nvSpPr>
        <p:spPr>
          <a:xfrm>
            <a:off x="304800" y="1295400"/>
            <a:ext cx="8534400" cy="2677656"/>
          </a:xfrm>
          <a:prstGeom prst="rect">
            <a:avLst/>
          </a:prstGeom>
          <a:noFill/>
        </p:spPr>
        <p:txBody>
          <a:bodyPr wrap="square" rtlCol="0">
            <a:spAutoFit/>
          </a:bodyPr>
          <a:lstStyle/>
          <a:p>
            <a:pPr marL="342900" indent="-342900">
              <a:buAutoNum type="arabicPeriod"/>
            </a:pPr>
            <a:r>
              <a:rPr lang="en-US" sz="2400" dirty="0" smtClean="0">
                <a:latin typeface="Comic Sans MS" pitchFamily="66" charset="0"/>
              </a:rPr>
              <a:t>Significant for two reasons</a:t>
            </a:r>
          </a:p>
          <a:p>
            <a:endParaRPr lang="en-US" sz="2400" dirty="0" smtClean="0">
              <a:latin typeface="Comic Sans MS" pitchFamily="66" charset="0"/>
            </a:endParaRPr>
          </a:p>
          <a:p>
            <a:pPr marL="800100" lvl="1" indent="-342900">
              <a:buAutoNum type="arabicPeriod"/>
            </a:pPr>
            <a:r>
              <a:rPr lang="en-US" sz="2400" dirty="0" smtClean="0">
                <a:latin typeface="Comic Sans MS" pitchFamily="66" charset="0"/>
              </a:rPr>
              <a:t>It was the largest Union defeat in the Western theater of the Civil War.</a:t>
            </a:r>
          </a:p>
          <a:p>
            <a:pPr marL="800100" lvl="1" indent="-342900">
              <a:buAutoNum type="arabicPeriod"/>
            </a:pPr>
            <a:endParaRPr lang="en-US" sz="2400" dirty="0" smtClean="0">
              <a:latin typeface="Comic Sans MS" pitchFamily="66" charset="0"/>
            </a:endParaRPr>
          </a:p>
          <a:p>
            <a:pPr lvl="1"/>
            <a:r>
              <a:rPr lang="en-US" sz="2400" dirty="0" smtClean="0">
                <a:latin typeface="Comic Sans MS" pitchFamily="66" charset="0"/>
              </a:rPr>
              <a:t>2.  After winning at Chickamauga the CSA tried to recapture Chattanooga and failed.</a:t>
            </a:r>
            <a:endParaRPr lang="en-US" sz="2400" dirty="0">
              <a:latin typeface="Comic Sans MS" pitchFamily="66" charset="0"/>
            </a:endParaRPr>
          </a:p>
        </p:txBody>
      </p:sp>
    </p:spTree>
    <p:extLst>
      <p:ext uri="{BB962C8B-B14F-4D97-AF65-F5344CB8AC3E}">
        <p14:creationId xmlns:p14="http://schemas.microsoft.com/office/powerpoint/2010/main" val="164193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28600"/>
            <a:ext cx="6553200" cy="6366164"/>
          </a:xfrm>
        </p:spPr>
      </p:pic>
    </p:spTree>
    <p:extLst>
      <p:ext uri="{BB962C8B-B14F-4D97-AF65-F5344CB8AC3E}">
        <p14:creationId xmlns:p14="http://schemas.microsoft.com/office/powerpoint/2010/main" val="17488218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785024"/>
            <a:ext cx="8229600" cy="5387724"/>
          </a:xfrm>
          <a:prstGeom prst="rect">
            <a:avLst/>
          </a:prstGeom>
        </p:spPr>
      </p:pic>
    </p:spTree>
    <p:extLst>
      <p:ext uri="{BB962C8B-B14F-4D97-AF65-F5344CB8AC3E}">
        <p14:creationId xmlns:p14="http://schemas.microsoft.com/office/powerpoint/2010/main" val="1744410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8726"/>
            <a:ext cx="8001000" cy="5969977"/>
          </a:xfrm>
          <a:prstGeom prst="rect">
            <a:avLst/>
          </a:prstGeom>
        </p:spPr>
      </p:pic>
    </p:spTree>
    <p:extLst>
      <p:ext uri="{BB962C8B-B14F-4D97-AF65-F5344CB8AC3E}">
        <p14:creationId xmlns:p14="http://schemas.microsoft.com/office/powerpoint/2010/main" val="28373980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04800"/>
            <a:ext cx="8623852" cy="5791200"/>
          </a:xfrm>
          <a:prstGeom prst="rect">
            <a:avLst/>
          </a:prstGeom>
        </p:spPr>
      </p:pic>
    </p:spTree>
    <p:extLst>
      <p:ext uri="{BB962C8B-B14F-4D97-AF65-F5344CB8AC3E}">
        <p14:creationId xmlns:p14="http://schemas.microsoft.com/office/powerpoint/2010/main" val="37580050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650184"/>
            <a:ext cx="8098437" cy="5369616"/>
          </a:xfrm>
          <a:prstGeom prst="rect">
            <a:avLst/>
          </a:prstGeom>
        </p:spPr>
      </p:pic>
    </p:spTree>
    <p:extLst>
      <p:ext uri="{BB962C8B-B14F-4D97-AF65-F5344CB8AC3E}">
        <p14:creationId xmlns:p14="http://schemas.microsoft.com/office/powerpoint/2010/main" val="16699592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5043487" cy="5334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685800"/>
            <a:ext cx="2362200" cy="5334000"/>
          </a:xfrm>
          <a:prstGeom prst="rect">
            <a:avLst/>
          </a:prstGeom>
        </p:spPr>
      </p:pic>
    </p:spTree>
    <p:extLst>
      <p:ext uri="{BB962C8B-B14F-4D97-AF65-F5344CB8AC3E}">
        <p14:creationId xmlns:p14="http://schemas.microsoft.com/office/powerpoint/2010/main" val="2297557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415582"/>
            <a:ext cx="7919301" cy="5909017"/>
          </a:xfrm>
          <a:prstGeom prst="rect">
            <a:avLst/>
          </a:prstGeom>
        </p:spPr>
      </p:pic>
    </p:spTree>
    <p:extLst>
      <p:ext uri="{BB962C8B-B14F-4D97-AF65-F5344CB8AC3E}">
        <p14:creationId xmlns:p14="http://schemas.microsoft.com/office/powerpoint/2010/main" val="333830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Vs. South – complete chart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00200"/>
            <a:ext cx="7543800" cy="4525963"/>
          </a:xfrm>
        </p:spPr>
      </p:pic>
    </p:spTree>
    <p:extLst>
      <p:ext uri="{BB962C8B-B14F-4D97-AF65-F5344CB8AC3E}">
        <p14:creationId xmlns:p14="http://schemas.microsoft.com/office/powerpoint/2010/main" val="4037016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836" y="780411"/>
            <a:ext cx="8305800" cy="584775"/>
          </a:xfrm>
          <a:prstGeom prst="rect">
            <a:avLst/>
          </a:prstGeom>
          <a:noFill/>
        </p:spPr>
        <p:txBody>
          <a:bodyPr wrap="square" rtlCol="0">
            <a:spAutoFit/>
          </a:bodyPr>
          <a:lstStyle/>
          <a:p>
            <a:pPr algn="ctr"/>
            <a:r>
              <a:rPr lang="en-US" sz="3200" u="sng" dirty="0" smtClean="0">
                <a:latin typeface="Comic Sans MS" pitchFamily="66" charset="0"/>
              </a:rPr>
              <a:t>The Union Blockade of Georgia’s Coast</a:t>
            </a:r>
            <a:endParaRPr lang="en-US" sz="3200" u="sng" dirty="0">
              <a:latin typeface="Comic Sans MS" pitchFamily="66" charset="0"/>
            </a:endParaRPr>
          </a:p>
        </p:txBody>
      </p:sp>
      <p:sp>
        <p:nvSpPr>
          <p:cNvPr id="5" name="TextBox 4"/>
          <p:cNvSpPr txBox="1"/>
          <p:nvPr/>
        </p:nvSpPr>
        <p:spPr>
          <a:xfrm>
            <a:off x="381000" y="2057400"/>
            <a:ext cx="8416636" cy="4862870"/>
          </a:xfrm>
          <a:prstGeom prst="rect">
            <a:avLst/>
          </a:prstGeom>
          <a:noFill/>
        </p:spPr>
        <p:txBody>
          <a:bodyPr wrap="square" rtlCol="0">
            <a:spAutoFit/>
          </a:bodyPr>
          <a:lstStyle/>
          <a:p>
            <a:pPr marL="342900" indent="-342900">
              <a:buAutoNum type="arabicPeriod"/>
            </a:pPr>
            <a:r>
              <a:rPr lang="en-US" sz="2800" dirty="0" smtClean="0">
                <a:latin typeface="Comic Sans MS" pitchFamily="66" charset="0"/>
              </a:rPr>
              <a:t>The North would use its Navy to prevent the South from shipping its cotton to England and France in return for weapons and other supplies. </a:t>
            </a:r>
          </a:p>
          <a:p>
            <a:endParaRPr lang="en-US" sz="2800" dirty="0">
              <a:latin typeface="Comic Sans MS" pitchFamily="66" charset="0"/>
            </a:endParaRPr>
          </a:p>
          <a:p>
            <a:pPr marL="342900" indent="-342900">
              <a:buAutoNum type="arabicPeriod" startAt="2"/>
            </a:pPr>
            <a:r>
              <a:rPr lang="en-US" sz="2800" dirty="0" smtClean="0">
                <a:latin typeface="Comic Sans MS" pitchFamily="66" charset="0"/>
              </a:rPr>
              <a:t>General Winfield Scott was the mastermind behind this plan and he called it the “Anaconda Plan” because the intention was the  “squeeze” the Confederacy to death.  </a:t>
            </a:r>
          </a:p>
          <a:p>
            <a:endParaRPr lang="en-US" sz="2000" dirty="0">
              <a:latin typeface="Comic Sans MS" pitchFamily="66" charset="0"/>
            </a:endParaRPr>
          </a:p>
          <a:p>
            <a:endParaRPr lang="en-US" sz="2000" dirty="0">
              <a:latin typeface="Comic Sans MS" pitchFamily="66" charset="0"/>
            </a:endParaRPr>
          </a:p>
          <a:p>
            <a:endParaRPr lang="en-US" dirty="0"/>
          </a:p>
        </p:txBody>
      </p:sp>
    </p:spTree>
    <p:extLst>
      <p:ext uri="{BB962C8B-B14F-4D97-AF65-F5344CB8AC3E}">
        <p14:creationId xmlns:p14="http://schemas.microsoft.com/office/powerpoint/2010/main" val="5637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228600"/>
            <a:ext cx="8229600" cy="6400800"/>
          </a:xfrm>
        </p:spPr>
      </p:pic>
    </p:spTree>
    <p:extLst>
      <p:ext uri="{BB962C8B-B14F-4D97-AF65-F5344CB8AC3E}">
        <p14:creationId xmlns:p14="http://schemas.microsoft.com/office/powerpoint/2010/main" val="6303775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799" y="557067"/>
            <a:ext cx="7086601" cy="584775"/>
          </a:xfrm>
          <a:prstGeom prst="rect">
            <a:avLst/>
          </a:prstGeom>
          <a:noFill/>
        </p:spPr>
        <p:txBody>
          <a:bodyPr wrap="square" rtlCol="0">
            <a:spAutoFit/>
          </a:bodyPr>
          <a:lstStyle/>
          <a:p>
            <a:pPr algn="ctr"/>
            <a:r>
              <a:rPr lang="en-US" sz="3200" u="sng" dirty="0" smtClean="0">
                <a:latin typeface="Comic Sans MS" pitchFamily="66" charset="0"/>
              </a:rPr>
              <a:t>Sherman’s Atlanta  Campaign - </a:t>
            </a:r>
            <a:r>
              <a:rPr lang="en-US" sz="3200" u="sng" dirty="0" smtClean="0">
                <a:latin typeface="Comic Sans MS" pitchFamily="66" charset="0"/>
                <a:hlinkClick r:id="rId2"/>
              </a:rPr>
              <a:t>video</a:t>
            </a:r>
            <a:endParaRPr lang="en-US" sz="3200" u="sng" dirty="0">
              <a:latin typeface="Comic Sans MS" pitchFamily="66" charset="0"/>
            </a:endParaRPr>
          </a:p>
        </p:txBody>
      </p:sp>
      <p:sp>
        <p:nvSpPr>
          <p:cNvPr id="5" name="TextBox 4"/>
          <p:cNvSpPr txBox="1"/>
          <p:nvPr/>
        </p:nvSpPr>
        <p:spPr>
          <a:xfrm>
            <a:off x="6927" y="1447800"/>
            <a:ext cx="8832273" cy="6063198"/>
          </a:xfrm>
          <a:prstGeom prst="rect">
            <a:avLst/>
          </a:prstGeom>
          <a:noFill/>
        </p:spPr>
        <p:txBody>
          <a:bodyPr wrap="square" rtlCol="0">
            <a:spAutoFit/>
          </a:bodyPr>
          <a:lstStyle/>
          <a:p>
            <a:pPr algn="ctr"/>
            <a:endParaRPr lang="en-US" sz="2000" dirty="0" smtClean="0">
              <a:latin typeface="Comic Sans MS" pitchFamily="66" charset="0"/>
            </a:endParaRPr>
          </a:p>
          <a:p>
            <a:pPr marL="342900" indent="-342900" algn="ctr">
              <a:buAutoNum type="arabicPeriod"/>
            </a:pPr>
            <a:r>
              <a:rPr lang="en-US" sz="2000" dirty="0" smtClean="0">
                <a:latin typeface="Comic Sans MS" pitchFamily="66" charset="0"/>
              </a:rPr>
              <a:t>spring of 1864. </a:t>
            </a:r>
          </a:p>
          <a:p>
            <a:pPr marL="342900" indent="-342900" algn="ctr">
              <a:buAutoNum type="arabicPeriod"/>
            </a:pPr>
            <a:endParaRPr lang="en-US" sz="2000" dirty="0" smtClean="0">
              <a:latin typeface="Comic Sans MS" pitchFamily="66" charset="0"/>
            </a:endParaRPr>
          </a:p>
          <a:p>
            <a:pPr marL="342900" indent="-342900" algn="ctr">
              <a:buAutoNum type="arabicPeriod"/>
            </a:pPr>
            <a:r>
              <a:rPr lang="en-US" sz="2000" dirty="0" smtClean="0">
                <a:latin typeface="Comic Sans MS" pitchFamily="66" charset="0"/>
              </a:rPr>
              <a:t>Sherman wanted Atlanta </a:t>
            </a:r>
          </a:p>
          <a:p>
            <a:pPr algn="ctr"/>
            <a:r>
              <a:rPr lang="en-US" sz="2000" dirty="0">
                <a:latin typeface="Comic Sans MS" pitchFamily="66" charset="0"/>
              </a:rPr>
              <a:t> </a:t>
            </a:r>
            <a:r>
              <a:rPr lang="en-US" sz="2000" dirty="0" smtClean="0">
                <a:latin typeface="Comic Sans MS" pitchFamily="66" charset="0"/>
              </a:rPr>
              <a:t>because it was a major railroad hub and its capture would </a:t>
            </a:r>
          </a:p>
          <a:p>
            <a:pPr algn="ctr"/>
            <a:r>
              <a:rPr lang="en-US" sz="2000" dirty="0">
                <a:latin typeface="Comic Sans MS" pitchFamily="66" charset="0"/>
              </a:rPr>
              <a:t> </a:t>
            </a:r>
            <a:r>
              <a:rPr lang="en-US" sz="2000" dirty="0" smtClean="0">
                <a:latin typeface="Comic Sans MS" pitchFamily="66" charset="0"/>
              </a:rPr>
              <a:t>cripple the Confederacy.</a:t>
            </a:r>
          </a:p>
          <a:p>
            <a:pPr algn="ctr"/>
            <a:r>
              <a:rPr lang="en-US" sz="2000" dirty="0">
                <a:latin typeface="Comic Sans MS" pitchFamily="66" charset="0"/>
              </a:rPr>
              <a:t> </a:t>
            </a:r>
            <a:endParaRPr lang="en-US" sz="2000" dirty="0" smtClean="0">
              <a:latin typeface="Comic Sans MS" pitchFamily="66" charset="0"/>
            </a:endParaRPr>
          </a:p>
          <a:p>
            <a:pPr algn="ctr"/>
            <a:endParaRPr lang="en-US" sz="2000" dirty="0">
              <a:latin typeface="Comic Sans MS" pitchFamily="66" charset="0"/>
            </a:endParaRPr>
          </a:p>
          <a:p>
            <a:pPr algn="ctr"/>
            <a:r>
              <a:rPr lang="en-US" sz="2000" dirty="0" smtClean="0">
                <a:latin typeface="Comic Sans MS" pitchFamily="66" charset="0"/>
              </a:rPr>
              <a:t>Johnson’s plan was to “lure” Sherman’s army toward them</a:t>
            </a:r>
          </a:p>
          <a:p>
            <a:pPr algn="ctr"/>
            <a:r>
              <a:rPr lang="en-US" sz="2000" dirty="0" smtClean="0">
                <a:latin typeface="Comic Sans MS" pitchFamily="66" charset="0"/>
              </a:rPr>
              <a:t> but Sherman merely “outflanked” or “went around” </a:t>
            </a:r>
          </a:p>
          <a:p>
            <a:pPr algn="ctr"/>
            <a:r>
              <a:rPr lang="en-US" sz="2000" dirty="0" smtClean="0">
                <a:latin typeface="Comic Sans MS" pitchFamily="66" charset="0"/>
              </a:rPr>
              <a:t>Them.</a:t>
            </a:r>
          </a:p>
          <a:p>
            <a:pPr algn="ctr"/>
            <a:endParaRPr lang="en-US" sz="2000" dirty="0">
              <a:latin typeface="Comic Sans MS" pitchFamily="66" charset="0"/>
            </a:endParaRPr>
          </a:p>
          <a:p>
            <a:pPr algn="ctr"/>
            <a:r>
              <a:rPr lang="en-US" sz="2000" dirty="0" smtClean="0">
                <a:latin typeface="Comic Sans MS" pitchFamily="66" charset="0"/>
              </a:rPr>
              <a:t>In the Atlanta Campaign the South only experience</a:t>
            </a:r>
          </a:p>
          <a:p>
            <a:pPr algn="ctr"/>
            <a:r>
              <a:rPr lang="en-US" sz="2000" dirty="0" smtClean="0">
                <a:latin typeface="Comic Sans MS" pitchFamily="66" charset="0"/>
              </a:rPr>
              <a:t> victory at the  Battle of Kennesaw mountain.</a:t>
            </a:r>
          </a:p>
          <a:p>
            <a:pPr algn="ctr"/>
            <a:endParaRPr lang="en-US" dirty="0"/>
          </a:p>
          <a:p>
            <a:pPr algn="ctr"/>
            <a:endParaRPr lang="en-US" dirty="0"/>
          </a:p>
          <a:p>
            <a:pPr algn="ctr"/>
            <a:endParaRPr lang="en-US" dirty="0" smtClean="0"/>
          </a:p>
          <a:p>
            <a:pPr algn="ctr"/>
            <a:endParaRPr lang="en-US" dirty="0"/>
          </a:p>
          <a:p>
            <a:pPr algn="ctr"/>
            <a:endParaRPr lang="en-US" dirty="0" smtClean="0"/>
          </a:p>
          <a:p>
            <a:pPr algn="ctr"/>
            <a:endParaRPr lang="en-US" dirty="0"/>
          </a:p>
        </p:txBody>
      </p:sp>
    </p:spTree>
    <p:extLst>
      <p:ext uri="{BB962C8B-B14F-4D97-AF65-F5344CB8AC3E}">
        <p14:creationId xmlns:p14="http://schemas.microsoft.com/office/powerpoint/2010/main" val="1156333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4647426"/>
          </a:xfrm>
          <a:prstGeom prst="rect">
            <a:avLst/>
          </a:prstGeom>
          <a:noFill/>
        </p:spPr>
        <p:txBody>
          <a:bodyPr wrap="square" rtlCol="0">
            <a:spAutoFit/>
          </a:bodyPr>
          <a:lstStyle/>
          <a:p>
            <a:pPr algn="ctr"/>
            <a:r>
              <a:rPr lang="en-US" sz="3200" u="sng" dirty="0" smtClean="0">
                <a:latin typeface="Comic Sans MS" pitchFamily="66" charset="0"/>
              </a:rPr>
              <a:t>Atlanta Campaign Cont.</a:t>
            </a:r>
          </a:p>
          <a:p>
            <a:endParaRPr lang="en-US" sz="2400" dirty="0">
              <a:latin typeface="Comic Sans MS" pitchFamily="66" charset="0"/>
            </a:endParaRPr>
          </a:p>
          <a:p>
            <a:r>
              <a:rPr lang="en-US" sz="2400" dirty="0" smtClean="0">
                <a:latin typeface="Comic Sans MS" pitchFamily="66" charset="0"/>
              </a:rPr>
              <a:t>Not one battle but many small battles:  The Battle Of Peachtree Creek (July 20, 1864), and the Battle of Atlanta (July 22, 1864), and the Battle of Ezra Church (July 24, 1864).</a:t>
            </a:r>
          </a:p>
          <a:p>
            <a:endParaRPr lang="en-US" sz="2400" dirty="0">
              <a:latin typeface="Comic Sans MS" pitchFamily="66" charset="0"/>
            </a:endParaRPr>
          </a:p>
          <a:p>
            <a:r>
              <a:rPr lang="en-US" sz="2400" dirty="0" smtClean="0">
                <a:latin typeface="Comic Sans MS" pitchFamily="66" charset="0"/>
              </a:rPr>
              <a:t>Sherman occupied Atlanta for 3 months planning his “March to the Sea”.</a:t>
            </a:r>
          </a:p>
          <a:p>
            <a:endParaRPr lang="en-US" sz="2400" dirty="0">
              <a:latin typeface="Comic Sans MS" pitchFamily="66" charset="0"/>
            </a:endParaRPr>
          </a:p>
          <a:p>
            <a:r>
              <a:rPr lang="en-US" sz="2400" dirty="0" smtClean="0">
                <a:latin typeface="Comic Sans MS" pitchFamily="66" charset="0"/>
              </a:rPr>
              <a:t>This victory boosted the north and Lincoln won  his reelection. </a:t>
            </a:r>
            <a:endParaRPr lang="en-US" sz="2400" dirty="0">
              <a:latin typeface="Comic Sans MS" pitchFamily="66" charset="0"/>
            </a:endParaRPr>
          </a:p>
        </p:txBody>
      </p:sp>
    </p:spTree>
    <p:extLst>
      <p:ext uri="{BB962C8B-B14F-4D97-AF65-F5344CB8AC3E}">
        <p14:creationId xmlns:p14="http://schemas.microsoft.com/office/powerpoint/2010/main" val="33455941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Confederate works near Atlanta, GA.</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357" r="5357"/>
          <a:stretch>
            <a:fillRect/>
          </a:stretch>
        </p:blipFill>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400431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Destruction of General Hood’s ordinance train</a:t>
            </a: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157" r="5157"/>
          <a:stretch>
            <a:fillRect/>
          </a:stretch>
        </p:blipFill>
        <p:spPr/>
      </p:pic>
      <p:sp>
        <p:nvSpPr>
          <p:cNvPr id="4" name="Text Placeholder 3"/>
          <p:cNvSpPr>
            <a:spLocks noGrp="1"/>
          </p:cNvSpPr>
          <p:nvPr>
            <p:ph type="body" sz="half" idx="2"/>
          </p:nvPr>
        </p:nvSpPr>
        <p:spPr/>
        <p:txBody>
          <a:bodyPr>
            <a:normAutofit/>
          </a:bodyPr>
          <a:lstStyle/>
          <a:p>
            <a:r>
              <a:rPr lang="en-US" sz="2000" b="1" dirty="0" smtClean="0"/>
              <a:t>In Georgia. </a:t>
            </a:r>
            <a:endParaRPr lang="en-US" sz="2000" b="1" dirty="0"/>
          </a:p>
        </p:txBody>
      </p:sp>
    </p:spTree>
    <p:extLst>
      <p:ext uri="{BB962C8B-B14F-4D97-AF65-F5344CB8AC3E}">
        <p14:creationId xmlns:p14="http://schemas.microsoft.com/office/powerpoint/2010/main" val="241577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a:xfrm>
            <a:off x="990600" y="4953000"/>
            <a:ext cx="7010400" cy="1219200"/>
          </a:xfrm>
        </p:spPr>
        <p:txBody>
          <a:bodyPr>
            <a:noAutofit/>
          </a:bodyPr>
          <a:lstStyle/>
          <a:p>
            <a:r>
              <a:rPr lang="en-US" sz="2000" b="1" dirty="0"/>
              <a:t>Engine "Hero" destroyed by Confederates in evacuating Atlanta, Ga. Engine used by Mitchell's men in attempt to burn R.R. bridges. They were caught upon it and hanged in Atlanta., ca. 1860 - ca. 1865 </a:t>
            </a:r>
            <a:endParaRPr lang="en-US" sz="2000" dirty="0"/>
          </a:p>
        </p:txBody>
      </p:sp>
    </p:spTree>
    <p:extLst>
      <p:ext uri="{BB962C8B-B14F-4D97-AF65-F5344CB8AC3E}">
        <p14:creationId xmlns:p14="http://schemas.microsoft.com/office/powerpoint/2010/main" val="2932627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000" b="3000"/>
          <a:stretch>
            <a:fillRect/>
          </a:stretch>
        </p:blipFill>
        <p:spPr/>
      </p:pic>
      <p:sp>
        <p:nvSpPr>
          <p:cNvPr id="4" name="Text Placeholder 3"/>
          <p:cNvSpPr>
            <a:spLocks noGrp="1"/>
          </p:cNvSpPr>
          <p:nvPr>
            <p:ph type="body" sz="half" idx="2"/>
          </p:nvPr>
        </p:nvSpPr>
        <p:spPr>
          <a:xfrm>
            <a:off x="381000" y="5029200"/>
            <a:ext cx="7772400" cy="1143000"/>
          </a:xfrm>
        </p:spPr>
        <p:txBody>
          <a:bodyPr>
            <a:normAutofit/>
          </a:bodyPr>
          <a:lstStyle/>
          <a:p>
            <a:pPr algn="ctr"/>
            <a:r>
              <a:rPr lang="en-US" sz="2400" dirty="0" smtClean="0"/>
              <a:t>Fortifications near Atlanta.</a:t>
            </a:r>
            <a:endParaRPr lang="en-US" sz="2400" dirty="0"/>
          </a:p>
        </p:txBody>
      </p:sp>
    </p:spTree>
    <p:extLst>
      <p:ext uri="{BB962C8B-B14F-4D97-AF65-F5344CB8AC3E}">
        <p14:creationId xmlns:p14="http://schemas.microsoft.com/office/powerpoint/2010/main" val="359488132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3250" b="3250"/>
          <a:stretch>
            <a:fillRect/>
          </a:stretch>
        </p:blipFill>
        <p:spPr/>
      </p:pic>
      <p:sp>
        <p:nvSpPr>
          <p:cNvPr id="4" name="Text Placeholder 3"/>
          <p:cNvSpPr>
            <a:spLocks noGrp="1"/>
          </p:cNvSpPr>
          <p:nvPr>
            <p:ph type="body" sz="half" idx="2"/>
          </p:nvPr>
        </p:nvSpPr>
        <p:spPr>
          <a:xfrm>
            <a:off x="762000" y="5029200"/>
            <a:ext cx="7162800" cy="1143000"/>
          </a:xfrm>
        </p:spPr>
        <p:txBody>
          <a:bodyPr>
            <a:normAutofit/>
          </a:bodyPr>
          <a:lstStyle/>
          <a:p>
            <a:pPr algn="ctr"/>
            <a:r>
              <a:rPr lang="en-US" sz="3200" dirty="0" smtClean="0"/>
              <a:t>Fortifications near Atlanta.</a:t>
            </a:r>
            <a:endParaRPr lang="en-US" sz="3200" dirty="0"/>
          </a:p>
        </p:txBody>
      </p:sp>
    </p:spTree>
    <p:extLst>
      <p:ext uri="{BB962C8B-B14F-4D97-AF65-F5344CB8AC3E}">
        <p14:creationId xmlns:p14="http://schemas.microsoft.com/office/powerpoint/2010/main" val="1068329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250" b="2250"/>
          <a:stretch>
            <a:fillRect/>
          </a:stretch>
        </p:blipFill>
        <p:spPr/>
      </p:pic>
      <p:sp>
        <p:nvSpPr>
          <p:cNvPr id="4" name="Text Placeholder 3"/>
          <p:cNvSpPr>
            <a:spLocks noGrp="1"/>
          </p:cNvSpPr>
          <p:nvPr>
            <p:ph type="body" sz="half" idx="2"/>
          </p:nvPr>
        </p:nvSpPr>
        <p:spPr>
          <a:xfrm>
            <a:off x="1219200" y="5367338"/>
            <a:ext cx="6477000" cy="804862"/>
          </a:xfrm>
        </p:spPr>
        <p:txBody>
          <a:bodyPr>
            <a:normAutofit/>
          </a:bodyPr>
          <a:lstStyle/>
          <a:p>
            <a:r>
              <a:rPr lang="en-US" sz="2800" dirty="0" smtClean="0"/>
              <a:t>Ruins of Atlanta after Sherman’s attack.</a:t>
            </a:r>
            <a:endParaRPr lang="en-US" sz="2800" dirty="0"/>
          </a:p>
        </p:txBody>
      </p:sp>
    </p:spTree>
    <p:extLst>
      <p:ext uri="{BB962C8B-B14F-4D97-AF65-F5344CB8AC3E}">
        <p14:creationId xmlns:p14="http://schemas.microsoft.com/office/powerpoint/2010/main" val="10757150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Education</a:t>
            </a:r>
            <a:endParaRPr lang="en-US" sz="8000" dirty="0"/>
          </a:p>
        </p:txBody>
      </p:sp>
      <p:sp>
        <p:nvSpPr>
          <p:cNvPr id="3" name="Text Placeholder 2"/>
          <p:cNvSpPr>
            <a:spLocks noGrp="1"/>
          </p:cNvSpPr>
          <p:nvPr>
            <p:ph type="body" idx="1"/>
          </p:nvPr>
        </p:nvSpPr>
        <p:spPr/>
        <p:txBody>
          <a:bodyPr/>
          <a:lstStyle/>
          <a:p>
            <a:r>
              <a:rPr lang="en-US" sz="3200" u="sng" dirty="0" smtClean="0"/>
              <a:t>North</a:t>
            </a:r>
            <a:r>
              <a:rPr lang="en-US" sz="3200" b="0" dirty="0" smtClean="0"/>
              <a:t>	</a:t>
            </a:r>
            <a:r>
              <a:rPr lang="en-US" dirty="0" smtClean="0"/>
              <a:t>	</a:t>
            </a:r>
            <a:endParaRPr lang="en-US" dirty="0"/>
          </a:p>
        </p:txBody>
      </p:sp>
      <p:sp>
        <p:nvSpPr>
          <p:cNvPr id="4" name="Content Placeholder 3"/>
          <p:cNvSpPr>
            <a:spLocks noGrp="1"/>
          </p:cNvSpPr>
          <p:nvPr>
            <p:ph sz="half" idx="2"/>
          </p:nvPr>
        </p:nvSpPr>
        <p:spPr/>
        <p:txBody>
          <a:bodyPr/>
          <a:lstStyle/>
          <a:p>
            <a:r>
              <a:rPr lang="en-US" dirty="0" smtClean="0"/>
              <a:t>Many Private Schools</a:t>
            </a:r>
          </a:p>
          <a:p>
            <a:r>
              <a:rPr lang="en-US" dirty="0" smtClean="0"/>
              <a:t>Public Schools</a:t>
            </a:r>
          </a:p>
          <a:p>
            <a:r>
              <a:rPr lang="en-US" dirty="0" smtClean="0"/>
              <a:t>Open to both boys and girls	</a:t>
            </a:r>
            <a:endParaRPr lang="en-US" dirty="0"/>
          </a:p>
        </p:txBody>
      </p:sp>
      <p:sp>
        <p:nvSpPr>
          <p:cNvPr id="5" name="Text Placeholder 4"/>
          <p:cNvSpPr>
            <a:spLocks noGrp="1"/>
          </p:cNvSpPr>
          <p:nvPr>
            <p:ph type="body" sz="quarter" idx="3"/>
          </p:nvPr>
        </p:nvSpPr>
        <p:spPr/>
        <p:txBody>
          <a:bodyPr>
            <a:normAutofit/>
          </a:bodyPr>
          <a:lstStyle/>
          <a:p>
            <a:r>
              <a:rPr lang="en-US" sz="3200" u="sng" dirty="0" smtClean="0"/>
              <a:t>South</a:t>
            </a:r>
            <a:endParaRPr lang="en-US" sz="3200" u="sng" dirty="0"/>
          </a:p>
        </p:txBody>
      </p:sp>
      <p:sp>
        <p:nvSpPr>
          <p:cNvPr id="6" name="Content Placeholder 5"/>
          <p:cNvSpPr>
            <a:spLocks noGrp="1"/>
          </p:cNvSpPr>
          <p:nvPr>
            <p:ph sz="quarter" idx="4"/>
          </p:nvPr>
        </p:nvSpPr>
        <p:spPr/>
        <p:txBody>
          <a:bodyPr/>
          <a:lstStyle/>
          <a:p>
            <a:r>
              <a:rPr lang="en-US" dirty="0" smtClean="0"/>
              <a:t>No formal education system</a:t>
            </a:r>
          </a:p>
          <a:p>
            <a:r>
              <a:rPr lang="en-US" dirty="0" smtClean="0"/>
              <a:t>Private tutors for the upper	class</a:t>
            </a:r>
          </a:p>
          <a:p>
            <a:r>
              <a:rPr lang="en-US" dirty="0" smtClean="0"/>
              <a:t>Community schools with 		untrained teachers in 		rural areas</a:t>
            </a:r>
            <a:endParaRPr lang="en-US" dirty="0"/>
          </a:p>
        </p:txBody>
      </p:sp>
    </p:spTree>
    <p:extLst>
      <p:ext uri="{BB962C8B-B14F-4D97-AF65-F5344CB8AC3E}">
        <p14:creationId xmlns:p14="http://schemas.microsoft.com/office/powerpoint/2010/main" val="119843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      </a:t>
            </a:r>
            <a:r>
              <a:rPr lang="en-US" sz="3200" dirty="0" smtClean="0"/>
              <a:t>Pictures of Atlanta.</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81" y="4495800"/>
            <a:ext cx="2512961" cy="18258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2618">
            <a:off x="4486858" y="2887753"/>
            <a:ext cx="4657608" cy="3434986"/>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81000" y="0"/>
            <a:ext cx="4800600" cy="3727525"/>
          </a:xfrm>
        </p:spPr>
      </p:pic>
    </p:spTree>
    <p:extLst>
      <p:ext uri="{BB962C8B-B14F-4D97-AF65-F5344CB8AC3E}">
        <p14:creationId xmlns:p14="http://schemas.microsoft.com/office/powerpoint/2010/main" val="166060612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799" y="457200"/>
            <a:ext cx="8190063" cy="6247864"/>
          </a:xfrm>
          <a:prstGeom prst="rect">
            <a:avLst/>
          </a:prstGeom>
          <a:noFill/>
        </p:spPr>
        <p:txBody>
          <a:bodyPr wrap="none" rtlCol="0">
            <a:spAutoFit/>
          </a:bodyPr>
          <a:lstStyle/>
          <a:p>
            <a:endParaRPr lang="en-US" dirty="0" smtClean="0">
              <a:latin typeface="Comic Sans MS" pitchFamily="66" charset="0"/>
            </a:endParaRPr>
          </a:p>
          <a:p>
            <a:pPr algn="ctr"/>
            <a:r>
              <a:rPr lang="en-US" sz="2800" u="sng" dirty="0" smtClean="0">
                <a:latin typeface="Comic Sans MS" pitchFamily="66" charset="0"/>
              </a:rPr>
              <a:t>Sherman’s March to the Sea – </a:t>
            </a:r>
            <a:r>
              <a:rPr lang="en-US" sz="2800" u="sng" dirty="0" smtClean="0">
                <a:latin typeface="Comic Sans MS" pitchFamily="66" charset="0"/>
                <a:hlinkClick r:id="rId2"/>
              </a:rPr>
              <a:t>video</a:t>
            </a:r>
            <a:r>
              <a:rPr lang="en-US" sz="2800" u="sng" dirty="0" smtClean="0">
                <a:latin typeface="Comic Sans MS" pitchFamily="66" charset="0"/>
              </a:rPr>
              <a:t> </a:t>
            </a:r>
          </a:p>
          <a:p>
            <a:endParaRPr lang="en-US" dirty="0">
              <a:latin typeface="Comic Sans MS" pitchFamily="66" charset="0"/>
            </a:endParaRPr>
          </a:p>
          <a:p>
            <a:r>
              <a:rPr lang="en-US" sz="2400" dirty="0" smtClean="0">
                <a:latin typeface="Comic Sans MS" pitchFamily="66" charset="0"/>
              </a:rPr>
              <a:t>Wanting to end the war quickly Sherman began his</a:t>
            </a:r>
          </a:p>
          <a:p>
            <a:r>
              <a:rPr lang="en-US" sz="2400" dirty="0" smtClean="0">
                <a:latin typeface="Comic Sans MS" pitchFamily="66" charset="0"/>
              </a:rPr>
              <a:t> “March to the Sea”.  </a:t>
            </a:r>
          </a:p>
          <a:p>
            <a:endParaRPr lang="en-US" sz="2400" dirty="0">
              <a:latin typeface="Comic Sans MS" pitchFamily="66" charset="0"/>
            </a:endParaRPr>
          </a:p>
          <a:p>
            <a:r>
              <a:rPr lang="en-US" sz="2400" dirty="0" smtClean="0">
                <a:latin typeface="Comic Sans MS" pitchFamily="66" charset="0"/>
              </a:rPr>
              <a:t>It began on November 15, 1864 and ended on December</a:t>
            </a:r>
          </a:p>
          <a:p>
            <a:r>
              <a:rPr lang="en-US" sz="2400" dirty="0" smtClean="0">
                <a:latin typeface="Comic Sans MS" pitchFamily="66" charset="0"/>
              </a:rPr>
              <a:t> 21, 1864 with Sherman's capture of Savannah.</a:t>
            </a:r>
          </a:p>
          <a:p>
            <a:endParaRPr lang="en-US" sz="2400" dirty="0">
              <a:latin typeface="Comic Sans MS" pitchFamily="66" charset="0"/>
            </a:endParaRPr>
          </a:p>
          <a:p>
            <a:r>
              <a:rPr lang="en-US" sz="2400" dirty="0" smtClean="0">
                <a:latin typeface="Comic Sans MS" pitchFamily="66" charset="0"/>
              </a:rPr>
              <a:t>The Union army created a path of destruction that </a:t>
            </a:r>
          </a:p>
          <a:p>
            <a:r>
              <a:rPr lang="en-US" sz="2400" dirty="0" smtClean="0">
                <a:latin typeface="Comic Sans MS" pitchFamily="66" charset="0"/>
              </a:rPr>
              <a:t>was 300 miles long and 60 miles wide.</a:t>
            </a:r>
          </a:p>
          <a:p>
            <a:endParaRPr lang="en-US" sz="2400" dirty="0">
              <a:latin typeface="Comic Sans MS" pitchFamily="66" charset="0"/>
            </a:endParaRPr>
          </a:p>
          <a:p>
            <a:r>
              <a:rPr lang="en-US" sz="2400" dirty="0" smtClean="0">
                <a:latin typeface="Comic Sans MS" pitchFamily="66" charset="0"/>
              </a:rPr>
              <a:t>Sherman set out to destroy factories, buildings, and</a:t>
            </a:r>
          </a:p>
          <a:p>
            <a:r>
              <a:rPr lang="en-US" sz="2400" dirty="0" smtClean="0">
                <a:latin typeface="Comic Sans MS" pitchFamily="66" charset="0"/>
              </a:rPr>
              <a:t> entire towns.</a:t>
            </a:r>
          </a:p>
          <a:p>
            <a:endParaRPr lang="en-US" sz="2400" dirty="0">
              <a:latin typeface="Comic Sans MS" pitchFamily="66" charset="0"/>
            </a:endParaRPr>
          </a:p>
          <a:p>
            <a:r>
              <a:rPr lang="en-US" sz="2400" dirty="0" smtClean="0">
                <a:latin typeface="Comic Sans MS" pitchFamily="66" charset="0"/>
              </a:rPr>
              <a:t>Savannah did not want to experience what happened in </a:t>
            </a:r>
          </a:p>
          <a:p>
            <a:r>
              <a:rPr lang="en-US" sz="2400" dirty="0" smtClean="0">
                <a:latin typeface="Comic Sans MS" pitchFamily="66" charset="0"/>
              </a:rPr>
              <a:t>Atlanta and surrendered.</a:t>
            </a:r>
            <a:endParaRPr lang="en-US" sz="2400" dirty="0">
              <a:latin typeface="Comic Sans MS" pitchFamily="66" charset="0"/>
            </a:endParaRPr>
          </a:p>
        </p:txBody>
      </p:sp>
    </p:spTree>
    <p:extLst>
      <p:ext uri="{BB962C8B-B14F-4D97-AF65-F5344CB8AC3E}">
        <p14:creationId xmlns:p14="http://schemas.microsoft.com/office/powerpoint/2010/main" val="208520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 calcmode="lin" valueType="num">
                                      <p:cBhvr additive="base">
                                        <p:cTn id="1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additive="base">
                                        <p:cTn id="2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anim calcmode="lin" valueType="num">
                                      <p:cBhvr additive="base">
                                        <p:cTn id="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9" end="9"/>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 calcmode="lin" valueType="num">
                                      <p:cBhvr additive="base">
                                        <p:cTn id="4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 calcmode="lin" valueType="num">
                                      <p:cBhvr additive="base">
                                        <p:cTn id="47"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5" end="15"/>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
                                            <p:txEl>
                                              <p:pRg st="16" end="16"/>
                                            </p:txEl>
                                          </p:spTgt>
                                        </p:tgtEl>
                                        <p:attrNameLst>
                                          <p:attrName>style.visibility</p:attrName>
                                        </p:attrNameLst>
                                      </p:cBhvr>
                                      <p:to>
                                        <p:strVal val="visible"/>
                                      </p:to>
                                    </p:set>
                                    <p:anim calcmode="lin" valueType="num">
                                      <p:cBhvr additive="base">
                                        <p:cTn id="5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Map of Sherman’s “March to the Sea”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219200"/>
            <a:ext cx="6781800" cy="5486400"/>
          </a:xfrm>
        </p:spPr>
      </p:pic>
    </p:spTree>
    <p:extLst>
      <p:ext uri="{BB962C8B-B14F-4D97-AF65-F5344CB8AC3E}">
        <p14:creationId xmlns:p14="http://schemas.microsoft.com/office/powerpoint/2010/main" val="26168565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42900"/>
            <a:ext cx="8382000" cy="6286500"/>
          </a:xfrm>
          <a:prstGeom prst="rect">
            <a:avLst/>
          </a:prstGeom>
        </p:spPr>
      </p:pic>
    </p:spTree>
    <p:extLst>
      <p:ext uri="{BB962C8B-B14F-4D97-AF65-F5344CB8AC3E}">
        <p14:creationId xmlns:p14="http://schemas.microsoft.com/office/powerpoint/2010/main" val="4716517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Surrender and Aftermath</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war ended on April 9</a:t>
            </a:r>
            <a:r>
              <a:rPr lang="en-US" baseline="30000" dirty="0" smtClean="0"/>
              <a:t>th</a:t>
            </a:r>
            <a:r>
              <a:rPr lang="en-US" dirty="0" smtClean="0"/>
              <a:t>, 1865 when General Robert E. Lee surrendered to Ulysses S. Grant at Appomattox Courthouse in Virginia.</a:t>
            </a:r>
          </a:p>
          <a:p>
            <a:endParaRPr lang="en-US" dirty="0" smtClean="0"/>
          </a:p>
          <a:p>
            <a:r>
              <a:rPr lang="en-US" dirty="0" smtClean="0"/>
              <a:t>Two weeks later General Joseph Johnston surrender to General Sherman in North Carolina.</a:t>
            </a:r>
          </a:p>
          <a:p>
            <a:endParaRPr lang="en-US" dirty="0"/>
          </a:p>
          <a:p>
            <a:r>
              <a:rPr lang="en-US" dirty="0" smtClean="0"/>
              <a:t>The war lasted 4 years and 25,000 of the 125,000 Georgians died and much of Georgia was left in ruins.</a:t>
            </a:r>
            <a:endParaRPr lang="en-US" dirty="0"/>
          </a:p>
        </p:txBody>
      </p:sp>
    </p:spTree>
    <p:extLst>
      <p:ext uri="{BB962C8B-B14F-4D97-AF65-F5344CB8AC3E}">
        <p14:creationId xmlns:p14="http://schemas.microsoft.com/office/powerpoint/2010/main" val="20985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4800" dirty="0" smtClean="0"/>
              <a:t>Surrender</a:t>
            </a:r>
            <a:endParaRPr lang="en-US" sz="48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6600" y="3352800"/>
            <a:ext cx="4292600" cy="32194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3352800"/>
            <a:ext cx="4011497" cy="32639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0" y="0"/>
            <a:ext cx="2085975" cy="3124200"/>
          </a:xfrm>
          <a:prstGeom prst="rect">
            <a:avLst/>
          </a:prstGeom>
        </p:spPr>
      </p:pic>
      <p:sp>
        <p:nvSpPr>
          <p:cNvPr id="11" name="TextBox 10"/>
          <p:cNvSpPr txBox="1"/>
          <p:nvPr/>
        </p:nvSpPr>
        <p:spPr>
          <a:xfrm>
            <a:off x="304800" y="1417537"/>
            <a:ext cx="6248400" cy="1384995"/>
          </a:xfrm>
          <a:prstGeom prst="rect">
            <a:avLst/>
          </a:prstGeom>
          <a:noFill/>
        </p:spPr>
        <p:txBody>
          <a:bodyPr wrap="square" rtlCol="0">
            <a:spAutoFit/>
          </a:bodyPr>
          <a:lstStyle/>
          <a:p>
            <a:r>
              <a:rPr lang="en-US" sz="2800" smtClean="0">
                <a:latin typeface="Comic Sans MS" pitchFamily="66" charset="0"/>
              </a:rPr>
              <a:t>Wilmer McLean </a:t>
            </a:r>
            <a:r>
              <a:rPr lang="en-US" sz="2800" dirty="0" smtClean="0">
                <a:latin typeface="Comic Sans MS" pitchFamily="66" charset="0"/>
              </a:rPr>
              <a:t>– the war began in my front yard and ended in my front parlor.   </a:t>
            </a:r>
            <a:endParaRPr lang="en-US" sz="2800" dirty="0">
              <a:latin typeface="Comic Sans MS" pitchFamily="66" charset="0"/>
            </a:endParaRPr>
          </a:p>
        </p:txBody>
      </p:sp>
    </p:spTree>
    <p:extLst>
      <p:ext uri="{BB962C8B-B14F-4D97-AF65-F5344CB8AC3E}">
        <p14:creationId xmlns:p14="http://schemas.microsoft.com/office/powerpoint/2010/main" val="31877703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
            <a:ext cx="3810000" cy="44323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800600"/>
            <a:ext cx="7391400" cy="17932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0770" y="1295400"/>
            <a:ext cx="3524248" cy="2819400"/>
          </a:xfrm>
          <a:prstGeom prst="rect">
            <a:avLst/>
          </a:prstGeom>
        </p:spPr>
      </p:pic>
    </p:spTree>
    <p:extLst>
      <p:ext uri="{BB962C8B-B14F-4D97-AF65-F5344CB8AC3E}">
        <p14:creationId xmlns:p14="http://schemas.microsoft.com/office/powerpoint/2010/main" val="32091441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8382000" cy="5693866"/>
          </a:xfrm>
          <a:prstGeom prst="rect">
            <a:avLst/>
          </a:prstGeom>
          <a:noFill/>
        </p:spPr>
        <p:txBody>
          <a:bodyPr wrap="square" rtlCol="0">
            <a:spAutoFit/>
          </a:bodyPr>
          <a:lstStyle/>
          <a:p>
            <a:pPr algn="ctr"/>
            <a:r>
              <a:rPr lang="en-US" sz="2800" u="sng" dirty="0" smtClean="0">
                <a:latin typeface="Comic Sans MS" pitchFamily="66" charset="0"/>
              </a:rPr>
              <a:t>Andersonville - </a:t>
            </a:r>
            <a:r>
              <a:rPr lang="en-US" sz="2800" u="sng" dirty="0" smtClean="0">
                <a:latin typeface="Comic Sans MS" pitchFamily="66" charset="0"/>
                <a:hlinkClick r:id="rId2"/>
              </a:rPr>
              <a:t>video</a:t>
            </a:r>
            <a:endParaRPr lang="en-US" sz="2800" u="sng" dirty="0" smtClean="0">
              <a:latin typeface="Comic Sans MS" pitchFamily="66" charset="0"/>
            </a:endParaRPr>
          </a:p>
          <a:p>
            <a:endParaRPr lang="en-US" sz="2400" dirty="0">
              <a:latin typeface="Comic Sans MS" pitchFamily="66" charset="0"/>
            </a:endParaRPr>
          </a:p>
          <a:p>
            <a:r>
              <a:rPr lang="en-US" sz="2400" dirty="0" smtClean="0">
                <a:latin typeface="Comic Sans MS" pitchFamily="66" charset="0"/>
              </a:rPr>
              <a:t>One of the worst prisoner of war camps from the Civil War.</a:t>
            </a:r>
          </a:p>
          <a:p>
            <a:endParaRPr lang="en-US" sz="2400" dirty="0">
              <a:latin typeface="Comic Sans MS" pitchFamily="66" charset="0"/>
            </a:endParaRPr>
          </a:p>
          <a:p>
            <a:r>
              <a:rPr lang="en-US" sz="2400" dirty="0" smtClean="0">
                <a:latin typeface="Comic Sans MS" pitchFamily="66" charset="0"/>
              </a:rPr>
              <a:t>Located in Macon  Country, Georgia.</a:t>
            </a:r>
          </a:p>
          <a:p>
            <a:endParaRPr lang="en-US" sz="2400" dirty="0">
              <a:latin typeface="Comic Sans MS" pitchFamily="66" charset="0"/>
            </a:endParaRPr>
          </a:p>
          <a:p>
            <a:r>
              <a:rPr lang="en-US" sz="2400" dirty="0" smtClean="0">
                <a:latin typeface="Comic Sans MS" pitchFamily="66" charset="0"/>
              </a:rPr>
              <a:t>It was built to hold only 10,000 Union prisoners of war but help over 30,000 at the peak of its occupancy.</a:t>
            </a:r>
          </a:p>
          <a:p>
            <a:endParaRPr lang="en-US" sz="2400" dirty="0">
              <a:latin typeface="Comic Sans MS" pitchFamily="66" charset="0"/>
            </a:endParaRPr>
          </a:p>
          <a:p>
            <a:r>
              <a:rPr lang="en-US" sz="2400" dirty="0" smtClean="0">
                <a:latin typeface="Comic Sans MS" pitchFamily="66" charset="0"/>
              </a:rPr>
              <a:t>Water was contaminated and many men died from diseases, poor nutrition, and exposure to the elements.  </a:t>
            </a:r>
          </a:p>
          <a:p>
            <a:endParaRPr lang="en-US" sz="2400" dirty="0">
              <a:latin typeface="Comic Sans MS" pitchFamily="66" charset="0"/>
            </a:endParaRPr>
          </a:p>
          <a:p>
            <a:r>
              <a:rPr lang="en-US" sz="2400" dirty="0" smtClean="0">
                <a:latin typeface="Comic Sans MS" pitchFamily="66" charset="0"/>
              </a:rPr>
              <a:t>After the war Captain henry </a:t>
            </a:r>
            <a:r>
              <a:rPr lang="en-US" sz="2400" dirty="0" err="1" smtClean="0">
                <a:latin typeface="Comic Sans MS" pitchFamily="66" charset="0"/>
              </a:rPr>
              <a:t>Wirz</a:t>
            </a:r>
            <a:r>
              <a:rPr lang="en-US" sz="2400" dirty="0" smtClean="0">
                <a:latin typeface="Comic Sans MS" pitchFamily="66" charset="0"/>
              </a:rPr>
              <a:t>, the commander of the camp, was executed by the North for war crimes.</a:t>
            </a:r>
            <a:endParaRPr lang="en-US" sz="2400" dirty="0">
              <a:latin typeface="Comic Sans MS" pitchFamily="66" charset="0"/>
            </a:endParaRPr>
          </a:p>
        </p:txBody>
      </p:sp>
    </p:spTree>
    <p:extLst>
      <p:ext uri="{BB962C8B-B14F-4D97-AF65-F5344CB8AC3E}">
        <p14:creationId xmlns:p14="http://schemas.microsoft.com/office/powerpoint/2010/main" val="100975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Locomotive Chase</a:t>
            </a:r>
            <a:endParaRPr lang="en-US" dirty="0"/>
          </a:p>
        </p:txBody>
      </p:sp>
      <p:sp>
        <p:nvSpPr>
          <p:cNvPr id="3" name="Content Placeholder 2"/>
          <p:cNvSpPr>
            <a:spLocks noGrp="1"/>
          </p:cNvSpPr>
          <p:nvPr>
            <p:ph idx="1"/>
          </p:nvPr>
        </p:nvSpPr>
        <p:spPr/>
        <p:txBody>
          <a:bodyPr/>
          <a:lstStyle/>
          <a:p>
            <a:r>
              <a:rPr lang="en-US" dirty="0" smtClean="0"/>
              <a:t>Watch video clip and write a summary on the back of your notecard. </a:t>
            </a:r>
          </a:p>
          <a:p>
            <a:endParaRPr lang="en-US" dirty="0"/>
          </a:p>
          <a:p>
            <a:r>
              <a:rPr lang="en-US" dirty="0" smtClean="0">
                <a:hlinkClick r:id="rId2"/>
              </a:rPr>
              <a:t>Video</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38600"/>
            <a:ext cx="7467600" cy="2438400"/>
          </a:xfrm>
          <a:prstGeom prst="rect">
            <a:avLst/>
          </a:prstGeom>
        </p:spPr>
      </p:pic>
    </p:spTree>
    <p:extLst>
      <p:ext uri="{BB962C8B-B14F-4D97-AF65-F5344CB8AC3E}">
        <p14:creationId xmlns:p14="http://schemas.microsoft.com/office/powerpoint/2010/main" val="26120563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 Mountain – Confederate Memorial – </a:t>
            </a:r>
            <a:r>
              <a:rPr lang="en-US" dirty="0" smtClean="0">
                <a:hlinkClick r:id="rId2"/>
              </a:rPr>
              <a:t>laser show</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447801"/>
            <a:ext cx="8229599" cy="4038600"/>
          </a:xfrm>
        </p:spPr>
      </p:pic>
      <p:sp>
        <p:nvSpPr>
          <p:cNvPr id="5" name="TextBox 4"/>
          <p:cNvSpPr txBox="1"/>
          <p:nvPr/>
        </p:nvSpPr>
        <p:spPr>
          <a:xfrm>
            <a:off x="228599" y="5943600"/>
            <a:ext cx="8313605" cy="1077218"/>
          </a:xfrm>
          <a:prstGeom prst="rect">
            <a:avLst/>
          </a:prstGeom>
          <a:noFill/>
        </p:spPr>
        <p:txBody>
          <a:bodyPr wrap="square" rtlCol="0">
            <a:spAutoFit/>
          </a:bodyPr>
          <a:lstStyle/>
          <a:p>
            <a:pPr algn="ctr"/>
            <a:r>
              <a:rPr lang="en-US" sz="3200" dirty="0" smtClean="0"/>
              <a:t>Jefferson Davis,   Robert E. Lee,    Stonewall Jackson</a:t>
            </a:r>
            <a:endParaRPr lang="en-US" sz="3200" dirty="0"/>
          </a:p>
        </p:txBody>
      </p:sp>
    </p:spTree>
    <p:extLst>
      <p:ext uri="{BB962C8B-B14F-4D97-AF65-F5344CB8AC3E}">
        <p14:creationId xmlns:p14="http://schemas.microsoft.com/office/powerpoint/2010/main" val="1781647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Slavery</a:t>
            </a:r>
            <a:endParaRPr lang="en-US" sz="8000" dirty="0"/>
          </a:p>
        </p:txBody>
      </p:sp>
      <p:sp>
        <p:nvSpPr>
          <p:cNvPr id="3" name="Text Placeholder 2"/>
          <p:cNvSpPr>
            <a:spLocks noGrp="1"/>
          </p:cNvSpPr>
          <p:nvPr>
            <p:ph type="body" idx="1"/>
          </p:nvPr>
        </p:nvSpPr>
        <p:spPr/>
        <p:txBody>
          <a:bodyPr>
            <a:noAutofit/>
          </a:bodyPr>
          <a:lstStyle/>
          <a:p>
            <a:r>
              <a:rPr lang="en-US" sz="4400" u="sng" dirty="0" smtClean="0"/>
              <a:t>North </a:t>
            </a:r>
            <a:endParaRPr lang="en-US" sz="4400" u="sng" dirty="0"/>
          </a:p>
        </p:txBody>
      </p:sp>
      <p:sp>
        <p:nvSpPr>
          <p:cNvPr id="4" name="Content Placeholder 3"/>
          <p:cNvSpPr>
            <a:spLocks noGrp="1"/>
          </p:cNvSpPr>
          <p:nvPr>
            <p:ph sz="half" idx="2"/>
          </p:nvPr>
        </p:nvSpPr>
        <p:spPr/>
        <p:txBody>
          <a:bodyPr/>
          <a:lstStyle/>
          <a:p>
            <a:endParaRPr lang="en-US" dirty="0" smtClean="0"/>
          </a:p>
          <a:p>
            <a:r>
              <a:rPr lang="en-US" dirty="0" smtClean="0"/>
              <a:t>Abolish Slavery	</a:t>
            </a:r>
            <a:endParaRPr lang="en-US" dirty="0"/>
          </a:p>
        </p:txBody>
      </p:sp>
      <p:sp>
        <p:nvSpPr>
          <p:cNvPr id="5" name="Text Placeholder 4"/>
          <p:cNvSpPr>
            <a:spLocks noGrp="1"/>
          </p:cNvSpPr>
          <p:nvPr>
            <p:ph type="body" sz="quarter" idx="3"/>
          </p:nvPr>
        </p:nvSpPr>
        <p:spPr/>
        <p:txBody>
          <a:bodyPr>
            <a:noAutofit/>
          </a:bodyPr>
          <a:lstStyle/>
          <a:p>
            <a:r>
              <a:rPr lang="en-US" sz="4400" u="sng" dirty="0" smtClean="0"/>
              <a:t>South</a:t>
            </a:r>
            <a:endParaRPr lang="en-US" sz="4400" u="sng" dirty="0"/>
          </a:p>
        </p:txBody>
      </p:sp>
      <p:sp>
        <p:nvSpPr>
          <p:cNvPr id="6" name="Content Placeholder 5"/>
          <p:cNvSpPr>
            <a:spLocks noGrp="1"/>
          </p:cNvSpPr>
          <p:nvPr>
            <p:ph sz="quarter" idx="4"/>
          </p:nvPr>
        </p:nvSpPr>
        <p:spPr/>
        <p:txBody>
          <a:bodyPr/>
          <a:lstStyle/>
          <a:p>
            <a:endParaRPr lang="en-US" dirty="0" smtClean="0"/>
          </a:p>
          <a:p>
            <a:r>
              <a:rPr lang="en-US" dirty="0" smtClean="0"/>
              <a:t>Supported Slavery</a:t>
            </a:r>
            <a:endParaRPr lang="en-US" dirty="0"/>
          </a:p>
        </p:txBody>
      </p:sp>
    </p:spTree>
    <p:extLst>
      <p:ext uri="{BB962C8B-B14F-4D97-AF65-F5344CB8AC3E}">
        <p14:creationId xmlns:p14="http://schemas.microsoft.com/office/powerpoint/2010/main" val="360956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Work</a:t>
            </a:r>
            <a:endParaRPr lang="en-US" dirty="0"/>
          </a:p>
        </p:txBody>
      </p:sp>
      <p:sp>
        <p:nvSpPr>
          <p:cNvPr id="3" name="Content Placeholder 2"/>
          <p:cNvSpPr>
            <a:spLocks noGrp="1"/>
          </p:cNvSpPr>
          <p:nvPr>
            <p:ph idx="1"/>
          </p:nvPr>
        </p:nvSpPr>
        <p:spPr/>
        <p:txBody>
          <a:bodyPr/>
          <a:lstStyle/>
          <a:p>
            <a:r>
              <a:rPr lang="en-US" dirty="0" smtClean="0"/>
              <a:t>Read pages 57-61 of your workbook.</a:t>
            </a:r>
          </a:p>
          <a:p>
            <a:r>
              <a:rPr lang="en-US" dirty="0" smtClean="0"/>
              <a:t>As you read put a box around the section headings and underline key terms (bold or italics)</a:t>
            </a:r>
          </a:p>
          <a:p>
            <a:r>
              <a:rPr lang="en-US" dirty="0" smtClean="0"/>
              <a:t>Highlight answers to the questions in the activities.</a:t>
            </a:r>
          </a:p>
          <a:p>
            <a:r>
              <a:rPr lang="en-US" dirty="0" smtClean="0"/>
              <a:t>15 minutes</a:t>
            </a:r>
          </a:p>
        </p:txBody>
      </p:sp>
    </p:spTree>
    <p:extLst>
      <p:ext uri="{BB962C8B-B14F-4D97-AF65-F5344CB8AC3E}">
        <p14:creationId xmlns:p14="http://schemas.microsoft.com/office/powerpoint/2010/main" val="36977028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Times</a:t>
            </a:r>
            <a:endParaRPr lang="en-US" dirty="0"/>
          </a:p>
        </p:txBody>
      </p:sp>
      <p:sp>
        <p:nvSpPr>
          <p:cNvPr id="3" name="Content Placeholder 2"/>
          <p:cNvSpPr>
            <a:spLocks noGrp="1"/>
          </p:cNvSpPr>
          <p:nvPr>
            <p:ph idx="1"/>
          </p:nvPr>
        </p:nvSpPr>
        <p:spPr/>
        <p:txBody>
          <a:bodyPr/>
          <a:lstStyle/>
          <a:p>
            <a:r>
              <a:rPr lang="en-US" dirty="0" smtClean="0"/>
              <a:t>With a partner complete you will step back in time and publish one edition of the Civil War Times. </a:t>
            </a:r>
          </a:p>
          <a:p>
            <a:r>
              <a:rPr lang="en-US" dirty="0" smtClean="0"/>
              <a:t>Follow the template provided.</a:t>
            </a:r>
          </a:p>
          <a:p>
            <a:r>
              <a:rPr lang="en-US" dirty="0" smtClean="0"/>
              <a:t>Double, triple, quadruple check your spelling and grammar!!!!!!!</a:t>
            </a:r>
          </a:p>
          <a:p>
            <a:r>
              <a:rPr lang="en-US" dirty="0" smtClean="0">
                <a:hlinkClick r:id="rId2" action="ppaction://hlinkfile"/>
              </a:rPr>
              <a:t>Template</a:t>
            </a:r>
            <a:r>
              <a:rPr lang="en-US" dirty="0" smtClean="0"/>
              <a:t> – located in Coffey folder.  </a:t>
            </a:r>
            <a:endParaRPr lang="en-US" dirty="0"/>
          </a:p>
        </p:txBody>
      </p:sp>
    </p:spTree>
    <p:extLst>
      <p:ext uri="{BB962C8B-B14F-4D97-AF65-F5344CB8AC3E}">
        <p14:creationId xmlns:p14="http://schemas.microsoft.com/office/powerpoint/2010/main" val="43577533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Questions</a:t>
            </a:r>
            <a:endParaRPr lang="en-US" dirty="0"/>
          </a:p>
        </p:txBody>
      </p:sp>
      <p:sp>
        <p:nvSpPr>
          <p:cNvPr id="3" name="Content Placeholder 2"/>
          <p:cNvSpPr>
            <a:spLocks noGrp="1"/>
          </p:cNvSpPr>
          <p:nvPr>
            <p:ph idx="1"/>
          </p:nvPr>
        </p:nvSpPr>
        <p:spPr/>
        <p:txBody>
          <a:bodyPr/>
          <a:lstStyle/>
          <a:p>
            <a:r>
              <a:rPr lang="en-US" b="1" dirty="0" smtClean="0"/>
              <a:t>1.  </a:t>
            </a:r>
            <a:r>
              <a:rPr lang="en-US" b="1" dirty="0" smtClean="0">
                <a:effectLst>
                  <a:outerShdw blurRad="38100" dist="38100" dir="2700000" algn="tl">
                    <a:srgbClr val="000000">
                      <a:alpha val="43137"/>
                    </a:srgbClr>
                  </a:outerShdw>
                </a:effectLst>
              </a:rPr>
              <a:t>What was the purpose of the Union’s blockade?</a:t>
            </a:r>
          </a:p>
          <a:p>
            <a:r>
              <a:rPr lang="en-US" dirty="0" smtClean="0"/>
              <a:t>A.  To destroy rail lines</a:t>
            </a:r>
          </a:p>
          <a:p>
            <a:r>
              <a:rPr lang="en-US" dirty="0" smtClean="0"/>
              <a:t>B.  To keep the South from trading goods by ship.</a:t>
            </a:r>
          </a:p>
          <a:p>
            <a:r>
              <a:rPr lang="en-US" dirty="0" smtClean="0"/>
              <a:t>C.  To force Lee’s surrender at Gettysburg</a:t>
            </a:r>
          </a:p>
          <a:p>
            <a:r>
              <a:rPr lang="en-US" dirty="0" smtClean="0"/>
              <a:t>D.  To take Atlanta</a:t>
            </a:r>
            <a:endParaRPr lang="en-US" dirty="0"/>
          </a:p>
        </p:txBody>
      </p:sp>
    </p:spTree>
    <p:extLst>
      <p:ext uri="{BB962C8B-B14F-4D97-AF65-F5344CB8AC3E}">
        <p14:creationId xmlns:p14="http://schemas.microsoft.com/office/powerpoint/2010/main" val="405716764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2.</a:t>
            </a:r>
            <a:r>
              <a:rPr lang="en-US" b="1" dirty="0" smtClean="0"/>
              <a:t>  What did the Emancipation Proclamation do?</a:t>
            </a:r>
          </a:p>
          <a:p>
            <a:r>
              <a:rPr lang="en-US" dirty="0" smtClean="0"/>
              <a:t>A.  It freed all slaves in the United States.</a:t>
            </a:r>
          </a:p>
          <a:p>
            <a:r>
              <a:rPr lang="en-US" dirty="0" smtClean="0"/>
              <a:t>B.  It put Ulysses S. Grant in charge of all Union forces.</a:t>
            </a:r>
          </a:p>
          <a:p>
            <a:r>
              <a:rPr lang="en-US" dirty="0" smtClean="0"/>
              <a:t>C.  It allowed slaves to fight in the Confederate army.</a:t>
            </a:r>
          </a:p>
          <a:p>
            <a:r>
              <a:rPr lang="en-US" dirty="0" smtClean="0"/>
              <a:t>D.  It freed the slaves in the Confederate states.  </a:t>
            </a:r>
            <a:endParaRPr lang="en-US" dirty="0"/>
          </a:p>
        </p:txBody>
      </p:sp>
    </p:spTree>
    <p:extLst>
      <p:ext uri="{BB962C8B-B14F-4D97-AF65-F5344CB8AC3E}">
        <p14:creationId xmlns:p14="http://schemas.microsoft.com/office/powerpoint/2010/main" val="15543901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lnSpcReduction="10000"/>
          </a:bodyPr>
          <a:lstStyle/>
          <a:p>
            <a:r>
              <a:rPr lang="en-US" b="1" dirty="0" smtClean="0"/>
              <a:t>Why was the plan to blockade southern ports called the “Anaconda Plan?”</a:t>
            </a:r>
          </a:p>
          <a:p>
            <a:endParaRPr lang="en-US" dirty="0"/>
          </a:p>
          <a:p>
            <a:r>
              <a:rPr lang="en-US" dirty="0" smtClean="0"/>
              <a:t>A.  It was designed to strike fast, like a snake.</a:t>
            </a:r>
          </a:p>
          <a:p>
            <a:r>
              <a:rPr lang="en-US" dirty="0" smtClean="0"/>
              <a:t>B.  It involved the Union army sneaking up on the Confederacy unnoticed.</a:t>
            </a:r>
          </a:p>
          <a:p>
            <a:r>
              <a:rPr lang="en-US" dirty="0" smtClean="0"/>
              <a:t>C.  It was designed to squeeze the life out of the Confederacy by cutting off supplies and trade.</a:t>
            </a:r>
          </a:p>
          <a:p>
            <a:r>
              <a:rPr lang="en-US" dirty="0" smtClean="0"/>
              <a:t>D.  “Anaconda” was the last name of the admiral who though of the plan.</a:t>
            </a:r>
            <a:endParaRPr lang="en-US" dirty="0"/>
          </a:p>
        </p:txBody>
      </p:sp>
    </p:spTree>
    <p:extLst>
      <p:ext uri="{BB962C8B-B14F-4D97-AF65-F5344CB8AC3E}">
        <p14:creationId xmlns:p14="http://schemas.microsoft.com/office/powerpoint/2010/main" val="42507172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en-US" b="1" dirty="0" smtClean="0"/>
              <a:t>Who was William T. Sherman?</a:t>
            </a:r>
          </a:p>
          <a:p>
            <a:endParaRPr lang="en-US" dirty="0"/>
          </a:p>
          <a:p>
            <a:r>
              <a:rPr lang="en-US" dirty="0" smtClean="0"/>
              <a:t>A.  He was the Confederate general who tried to invade the North twice, but failed.</a:t>
            </a:r>
          </a:p>
          <a:p>
            <a:r>
              <a:rPr lang="en-US" dirty="0" smtClean="0"/>
              <a:t>B.  He was the Union general who finally defeated Robert E. Lee and forced him to surrender.</a:t>
            </a:r>
          </a:p>
          <a:p>
            <a:r>
              <a:rPr lang="en-US" dirty="0" smtClean="0"/>
              <a:t>C.  He was the appointed governor of Georgia during Reconstruction.</a:t>
            </a:r>
          </a:p>
          <a:p>
            <a:r>
              <a:rPr lang="en-US" dirty="0" smtClean="0"/>
              <a:t>D.  He was the Union general who conquered Atlanta and marched all the way to Savannah.</a:t>
            </a:r>
          </a:p>
        </p:txBody>
      </p:sp>
    </p:spTree>
    <p:extLst>
      <p:ext uri="{BB962C8B-B14F-4D97-AF65-F5344CB8AC3E}">
        <p14:creationId xmlns:p14="http://schemas.microsoft.com/office/powerpoint/2010/main" val="20384799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r>
              <a:rPr lang="en-US" b="1" dirty="0" smtClean="0"/>
              <a:t>Which of the following statements BEST described the effects of the Civil War on Georgia?</a:t>
            </a:r>
          </a:p>
          <a:p>
            <a:endParaRPr lang="en-US" dirty="0"/>
          </a:p>
          <a:p>
            <a:r>
              <a:rPr lang="en-US" dirty="0" smtClean="0"/>
              <a:t>A.  Thousands of Georgians died fighting in the war, while many others suffered at home.</a:t>
            </a:r>
          </a:p>
          <a:p>
            <a:r>
              <a:rPr lang="en-US" dirty="0" smtClean="0"/>
              <a:t>B.  Other than soldiers dying in faraway battles, people in Georgia never really felt the effects of the war. </a:t>
            </a:r>
          </a:p>
          <a:p>
            <a:r>
              <a:rPr lang="en-US" dirty="0" smtClean="0"/>
              <a:t>C.  The war led to whites finally accepting blacks as their equals.</a:t>
            </a:r>
          </a:p>
          <a:p>
            <a:r>
              <a:rPr lang="en-US" dirty="0" smtClean="0"/>
              <a:t>D.  Small farmers suffered a great deal at the hands of the Union army, but people in Atlanta were spared any hardship.  </a:t>
            </a:r>
            <a:endParaRPr lang="en-US" dirty="0"/>
          </a:p>
        </p:txBody>
      </p:sp>
    </p:spTree>
    <p:extLst>
      <p:ext uri="{BB962C8B-B14F-4D97-AF65-F5344CB8AC3E}">
        <p14:creationId xmlns:p14="http://schemas.microsoft.com/office/powerpoint/2010/main" val="1784216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States Rights</a:t>
            </a:r>
            <a:endParaRPr lang="en-US" sz="8000" dirty="0"/>
          </a:p>
        </p:txBody>
      </p:sp>
      <p:sp>
        <p:nvSpPr>
          <p:cNvPr id="3" name="Text Placeholder 2"/>
          <p:cNvSpPr>
            <a:spLocks noGrp="1"/>
          </p:cNvSpPr>
          <p:nvPr>
            <p:ph type="body" idx="1"/>
          </p:nvPr>
        </p:nvSpPr>
        <p:spPr/>
        <p:txBody>
          <a:bodyPr>
            <a:noAutofit/>
          </a:bodyPr>
          <a:lstStyle/>
          <a:p>
            <a:r>
              <a:rPr lang="en-US" sz="4400" u="sng" dirty="0" smtClean="0"/>
              <a:t>North</a:t>
            </a:r>
            <a:endParaRPr lang="en-US" sz="4400" u="sng" dirty="0"/>
          </a:p>
        </p:txBody>
      </p:sp>
      <p:sp>
        <p:nvSpPr>
          <p:cNvPr id="4" name="Content Placeholder 3"/>
          <p:cNvSpPr>
            <a:spLocks noGrp="1"/>
          </p:cNvSpPr>
          <p:nvPr>
            <p:ph sz="half" idx="2"/>
          </p:nvPr>
        </p:nvSpPr>
        <p:spPr/>
        <p:txBody>
          <a:bodyPr/>
          <a:lstStyle/>
          <a:p>
            <a:endParaRPr lang="en-US" dirty="0" smtClean="0"/>
          </a:p>
          <a:p>
            <a:r>
              <a:rPr lang="en-US" sz="2800" dirty="0" smtClean="0"/>
              <a:t>Wanted strong national		government</a:t>
            </a:r>
          </a:p>
        </p:txBody>
      </p:sp>
      <p:sp>
        <p:nvSpPr>
          <p:cNvPr id="5" name="Text Placeholder 4"/>
          <p:cNvSpPr>
            <a:spLocks noGrp="1"/>
          </p:cNvSpPr>
          <p:nvPr>
            <p:ph type="body" sz="quarter" idx="3"/>
          </p:nvPr>
        </p:nvSpPr>
        <p:spPr/>
        <p:txBody>
          <a:bodyPr>
            <a:noAutofit/>
          </a:bodyPr>
          <a:lstStyle/>
          <a:p>
            <a:r>
              <a:rPr lang="en-US" sz="4400" u="sng" dirty="0" smtClean="0"/>
              <a:t>South</a:t>
            </a:r>
            <a:endParaRPr lang="en-US" sz="4400" u="sng" dirty="0"/>
          </a:p>
        </p:txBody>
      </p:sp>
      <p:sp>
        <p:nvSpPr>
          <p:cNvPr id="6" name="Content Placeholder 5"/>
          <p:cNvSpPr>
            <a:spLocks noGrp="1"/>
          </p:cNvSpPr>
          <p:nvPr>
            <p:ph sz="quarter" idx="4"/>
          </p:nvPr>
        </p:nvSpPr>
        <p:spPr/>
        <p:txBody>
          <a:bodyPr/>
          <a:lstStyle/>
          <a:p>
            <a:endParaRPr lang="en-US" dirty="0" smtClean="0"/>
          </a:p>
          <a:p>
            <a:r>
              <a:rPr lang="en-US" sz="2800" dirty="0" smtClean="0"/>
              <a:t>Believed states had the right to rule themselves</a:t>
            </a:r>
            <a:endParaRPr lang="en-US" sz="2800" dirty="0"/>
          </a:p>
        </p:txBody>
      </p:sp>
    </p:spTree>
    <p:extLst>
      <p:ext uri="{BB962C8B-B14F-4D97-AF65-F5344CB8AC3E}">
        <p14:creationId xmlns:p14="http://schemas.microsoft.com/office/powerpoint/2010/main" val="145126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Economy</a:t>
            </a:r>
            <a:endParaRPr lang="en-US" sz="8000" dirty="0"/>
          </a:p>
        </p:txBody>
      </p:sp>
      <p:sp>
        <p:nvSpPr>
          <p:cNvPr id="3" name="Text Placeholder 2"/>
          <p:cNvSpPr>
            <a:spLocks noGrp="1"/>
          </p:cNvSpPr>
          <p:nvPr>
            <p:ph type="body" idx="1"/>
          </p:nvPr>
        </p:nvSpPr>
        <p:spPr/>
        <p:txBody>
          <a:bodyPr>
            <a:normAutofit fontScale="92500" lnSpcReduction="20000"/>
          </a:bodyPr>
          <a:lstStyle/>
          <a:p>
            <a:r>
              <a:rPr lang="en-US" sz="4400" u="sng" dirty="0" smtClean="0"/>
              <a:t>North</a:t>
            </a:r>
            <a:r>
              <a:rPr lang="en-US" dirty="0" smtClean="0"/>
              <a:t>	</a:t>
            </a:r>
            <a:endParaRPr lang="en-US" dirty="0"/>
          </a:p>
        </p:txBody>
      </p:sp>
      <p:sp>
        <p:nvSpPr>
          <p:cNvPr id="4" name="Content Placeholder 3"/>
          <p:cNvSpPr>
            <a:spLocks noGrp="1"/>
          </p:cNvSpPr>
          <p:nvPr>
            <p:ph sz="half" idx="2"/>
          </p:nvPr>
        </p:nvSpPr>
        <p:spPr/>
        <p:txBody>
          <a:bodyPr/>
          <a:lstStyle/>
          <a:p>
            <a:endParaRPr lang="en-US" dirty="0" smtClean="0"/>
          </a:p>
          <a:p>
            <a:r>
              <a:rPr lang="en-US" dirty="0" smtClean="0"/>
              <a:t>Factories, mining, banks, </a:t>
            </a:r>
          </a:p>
          <a:p>
            <a:pPr marL="0" indent="0">
              <a:buNone/>
            </a:pPr>
            <a:r>
              <a:rPr lang="en-US" dirty="0" smtClean="0"/>
              <a:t>	stores, and railroads</a:t>
            </a:r>
            <a:endParaRPr lang="en-US" dirty="0"/>
          </a:p>
        </p:txBody>
      </p:sp>
      <p:sp>
        <p:nvSpPr>
          <p:cNvPr id="5" name="Text Placeholder 4"/>
          <p:cNvSpPr>
            <a:spLocks noGrp="1"/>
          </p:cNvSpPr>
          <p:nvPr>
            <p:ph type="body" sz="quarter" idx="3"/>
          </p:nvPr>
        </p:nvSpPr>
        <p:spPr/>
        <p:txBody>
          <a:bodyPr>
            <a:noAutofit/>
          </a:bodyPr>
          <a:lstStyle/>
          <a:p>
            <a:r>
              <a:rPr lang="en-US" sz="4400" u="sng" dirty="0" smtClean="0"/>
              <a:t>South</a:t>
            </a:r>
            <a:endParaRPr lang="en-US" sz="4400" u="sng" dirty="0"/>
          </a:p>
        </p:txBody>
      </p:sp>
      <p:sp>
        <p:nvSpPr>
          <p:cNvPr id="6" name="Content Placeholder 5"/>
          <p:cNvSpPr>
            <a:spLocks noGrp="1"/>
          </p:cNvSpPr>
          <p:nvPr>
            <p:ph sz="quarter" idx="4"/>
          </p:nvPr>
        </p:nvSpPr>
        <p:spPr/>
        <p:txBody>
          <a:bodyPr/>
          <a:lstStyle/>
          <a:p>
            <a:endParaRPr lang="en-US" dirty="0" smtClean="0"/>
          </a:p>
          <a:p>
            <a:r>
              <a:rPr lang="en-US" dirty="0" smtClean="0"/>
              <a:t>Agriculture = cotton, rice 		tobacco</a:t>
            </a:r>
            <a:endParaRPr lang="en-US" dirty="0"/>
          </a:p>
        </p:txBody>
      </p:sp>
    </p:spTree>
    <p:extLst>
      <p:ext uri="{BB962C8B-B14F-4D97-AF65-F5344CB8AC3E}">
        <p14:creationId xmlns:p14="http://schemas.microsoft.com/office/powerpoint/2010/main" val="23756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anim calcmode="lin" valueType="num">
                                      <p:cBhvr>
                                        <p:cTn id="1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3813</TotalTime>
  <Words>2351</Words>
  <Application>Microsoft Office PowerPoint</Application>
  <PresentationFormat>On-screen Show (4:3)</PresentationFormat>
  <Paragraphs>358</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Names for the War - song</vt:lpstr>
      <vt:lpstr>Causes of the Civil War</vt:lpstr>
      <vt:lpstr>Let’s make our folder!</vt:lpstr>
      <vt:lpstr>North Vs. South – complete chart</vt:lpstr>
      <vt:lpstr>Education</vt:lpstr>
      <vt:lpstr>Slavery</vt:lpstr>
      <vt:lpstr>States Rights</vt:lpstr>
      <vt:lpstr>Economy</vt:lpstr>
      <vt:lpstr>Tariffs</vt:lpstr>
      <vt:lpstr>Culture</vt:lpstr>
      <vt:lpstr>Events leading up to Civil War  </vt:lpstr>
      <vt:lpstr>Slavery</vt:lpstr>
      <vt:lpstr>Missouri Compromise</vt:lpstr>
      <vt:lpstr>Compromise of 1850</vt:lpstr>
      <vt:lpstr>Georgia Platform</vt:lpstr>
      <vt:lpstr>Kansas-Nebraska Act</vt:lpstr>
      <vt:lpstr>Election of 1860 </vt:lpstr>
      <vt:lpstr>States’ Rights and Nullification</vt:lpstr>
      <vt:lpstr>Dred Scot</vt:lpstr>
      <vt:lpstr>Book Work</vt:lpstr>
      <vt:lpstr>Vocabulary – write each word on a separate index card and place in the vocabulary envelope of your folder. </vt:lpstr>
      <vt:lpstr>Important people of the Civil War</vt:lpstr>
      <vt:lpstr>Jefferson Davis</vt:lpstr>
      <vt:lpstr>General Robert E. Lee</vt:lpstr>
      <vt:lpstr>Abraham Lincoln</vt:lpstr>
      <vt:lpstr>General Sherman</vt:lpstr>
      <vt:lpstr>Ulysses S. Grant</vt:lpstr>
      <vt:lpstr>General Longstreet</vt:lpstr>
      <vt:lpstr>Alexander Stephens</vt:lpstr>
      <vt:lpstr>Battles and Events</vt:lpstr>
      <vt:lpstr>PowerPoint Presentation</vt:lpstr>
      <vt:lpstr>Fort Sumter – video  video2</vt:lpstr>
      <vt:lpstr>PowerPoint Presentation</vt:lpstr>
      <vt:lpstr>PowerPoint Presentation</vt:lpstr>
      <vt:lpstr>PowerPoint Presentation</vt:lpstr>
      <vt:lpstr>Emancipation Proclamation</vt:lpstr>
      <vt:lpstr>PowerPoint Presentation</vt:lpstr>
      <vt:lpstr>PowerPoint Presentation</vt:lpstr>
      <vt:lpstr>Battle of Gettysburg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Confederate works near Atlanta, GA.</vt:lpstr>
      <vt:lpstr>Destruction of General Hood’s ordinance train</vt:lpstr>
      <vt:lpstr>PowerPoint Presentation</vt:lpstr>
      <vt:lpstr>PowerPoint Presentation</vt:lpstr>
      <vt:lpstr>PowerPoint Presentation</vt:lpstr>
      <vt:lpstr>PowerPoint Presentation</vt:lpstr>
      <vt:lpstr>      Pictures of Atlanta.</vt:lpstr>
      <vt:lpstr>PowerPoint Presentation</vt:lpstr>
      <vt:lpstr>Map of Sherman’s “March to the Sea”</vt:lpstr>
      <vt:lpstr>PowerPoint Presentation</vt:lpstr>
      <vt:lpstr>Surrender and Aftermath</vt:lpstr>
      <vt:lpstr>Surrender</vt:lpstr>
      <vt:lpstr>PowerPoint Presentation</vt:lpstr>
      <vt:lpstr>PowerPoint Presentation</vt:lpstr>
      <vt:lpstr>Great Locomotive Chase</vt:lpstr>
      <vt:lpstr>Stone Mountain – Confederate Memorial – laser show</vt:lpstr>
      <vt:lpstr>Book Work</vt:lpstr>
      <vt:lpstr>Civil War Times</vt:lpstr>
      <vt:lpstr>Quiz Questions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Coffey</dc:creator>
  <cp:lastModifiedBy>Adam Gower</cp:lastModifiedBy>
  <cp:revision>85</cp:revision>
  <dcterms:created xsi:type="dcterms:W3CDTF">2013-01-09T12:48:13Z</dcterms:created>
  <dcterms:modified xsi:type="dcterms:W3CDTF">2014-01-23T12:05:47Z</dcterms:modified>
</cp:coreProperties>
</file>