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embeddedFontLst>
    <p:embeddedFont>
      <p:font typeface="Quattrocento"/>
      <p:regular r:id="rId16"/>
      <p:bold r:id="rId17"/>
    </p:embeddedFont>
    <p:embeddedFont>
      <p:font typeface="Allerta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Quattrocento-bold.fntdata"/><Relationship Id="rId16" Type="http://schemas.openxmlformats.org/officeDocument/2006/relationships/font" Target="fonts/Quattrocento-regular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18" Type="http://schemas.openxmlformats.org/officeDocument/2006/relationships/font" Target="fonts/Allert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0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8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560"/>
              </a:spcBef>
              <a:buClr>
                <a:srgbClr val="F9F9F9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l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ctr">
              <a:spcBef>
                <a:spcPts val="440"/>
              </a:spcBef>
              <a:buClr>
                <a:schemeClr val="lt1"/>
              </a:buClr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ctr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06070" lvl="0" marL="548640" marR="0" rtl="0" algn="l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6256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99441" lvl="2" marL="1133856" marR="0" rtl="0" algn="l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2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57911" lvl="3" marL="1353312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59436" lvl="4" marL="1545336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06070" lvl="0" marL="548640" marR="0" rtl="0" algn="l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6256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99441" lvl="2" marL="1133856" marR="0" rtl="0" algn="l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2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57911" lvl="3" marL="1353312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59436" lvl="4" marL="1545336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DCC577"/>
              </a:buClr>
              <a:buFont typeface="Allerta"/>
              <a:buNone/>
              <a:defRPr b="1" i="0" sz="4800" u="none" cap="none" strike="noStrike">
                <a:solidFill>
                  <a:srgbClr val="DCC577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1600200" y="2507785"/>
            <a:ext cx="7086600" cy="1509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9652" lvl="0" marL="73152" marR="0" rtl="0" algn="l">
              <a:spcBef>
                <a:spcPts val="400"/>
              </a:spcBef>
              <a:buClr>
                <a:srgbClr val="F9F9F9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284480" lvl="1" marL="868680" marR="0" rtl="0" algn="l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232155" lvl="2" marL="1133856" marR="0" rtl="0" algn="l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184911" lvl="3" marL="1353312" marR="0" rtl="0" algn="l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186436" lvl="4" marL="1545336" marR="0" rtl="0" algn="l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14325" lvl="0" marL="548640" marR="0" rtl="0" algn="l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b="0" i="0" sz="2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6256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111505" lvl="2" marL="1133856" marR="0" rtl="0" algn="l">
              <a:spcBef>
                <a:spcPts val="40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70611" lvl="3" marL="135331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72136" lvl="4" marL="1545336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14325" lvl="0" marL="548640" marR="0" rtl="0" algn="l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b="0" i="0" sz="2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6256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111505" lvl="2" marL="1133856" marR="0" rtl="0" algn="l">
              <a:spcBef>
                <a:spcPts val="40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70611" lvl="3" marL="135331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72136" lvl="4" marL="1545336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7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rgbClr val="F9F9F9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284480" lvl="1" marL="868680" marR="0" rtl="0" algn="l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232155" lvl="2" marL="1133856" marR="0" rtl="0" algn="l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184911" lvl="3" marL="1353312" marR="0" rtl="0" algn="l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186436" lvl="4" marL="1545336" marR="0" rtl="0" algn="l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645025" y="1535112"/>
            <a:ext cx="4041774" cy="7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rgbClr val="F9F9F9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284480" lvl="1" marL="868680" marR="0" rtl="0" algn="l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232155" lvl="2" marL="1133856" marR="0" rtl="0" algn="l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184911" lvl="3" marL="1353312" marR="0" rtl="0" algn="l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186436" lvl="4" marL="1545336" marR="0" rtl="0" algn="l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57200" y="2362200"/>
            <a:ext cx="4040187" cy="376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2580" lvl="0" marL="548640" marR="0" rtl="0" algn="l">
              <a:spcBef>
                <a:spcPts val="480"/>
              </a:spcBef>
              <a:buClr>
                <a:srgbClr val="F9F9F9"/>
              </a:buClr>
              <a:buSzPct val="65000"/>
              <a:buFont typeface="Noto Sans Symbols"/>
              <a:buChar char="⬜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82880" lvl="1" marL="868680" marR="0" rtl="0" algn="l">
              <a:spcBef>
                <a:spcPts val="40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123570" lvl="2" marL="1133856" marR="0" rtl="0" algn="l">
              <a:spcBef>
                <a:spcPts val="36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83311" lvl="3" marL="1353312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84836" lvl="4" marL="1545336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362200"/>
            <a:ext cx="4041774" cy="376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2580" lvl="0" marL="548640" marR="0" rtl="0" algn="l">
              <a:spcBef>
                <a:spcPts val="480"/>
              </a:spcBef>
              <a:buClr>
                <a:srgbClr val="F9F9F9"/>
              </a:buClr>
              <a:buSzPct val="65000"/>
              <a:buFont typeface="Noto Sans Symbols"/>
              <a:buChar char="⬜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82880" lvl="1" marL="868680" marR="0" rtl="0" algn="l">
              <a:spcBef>
                <a:spcPts val="40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123570" lvl="2" marL="1133856" marR="0" rtl="0" algn="l">
              <a:spcBef>
                <a:spcPts val="36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83311" lvl="3" marL="1353312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84836" lvl="4" marL="1545336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4DB8A"/>
              </a:buClr>
              <a:buFont typeface="Allerta"/>
              <a:buNone/>
              <a:defRPr b="0" i="0" sz="2200" u="none" cap="none" strike="noStrike">
                <a:solidFill>
                  <a:srgbClr val="F4DB8A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524000"/>
            <a:ext cx="3008313" cy="4602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rgbClr val="F9F9F9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284480" lvl="1" marL="868680" marR="0" rtl="0" algn="l">
              <a:spcBef>
                <a:spcPts val="240"/>
              </a:spcBef>
              <a:buClr>
                <a:schemeClr val="l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232155" lvl="2" marL="1133856" marR="0" rtl="0" algn="l">
              <a:spcBef>
                <a:spcPts val="200"/>
              </a:spcBef>
              <a:buClr>
                <a:schemeClr val="lt1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184911" lvl="3" marL="1353312" marR="0" rtl="0" algn="l">
              <a:spcBef>
                <a:spcPts val="180"/>
              </a:spcBef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186436" lvl="4" marL="1545336" marR="0" rtl="0" algn="l">
              <a:spcBef>
                <a:spcPts val="180"/>
              </a:spcBef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14325" lvl="0" marL="548640" marR="0" rtl="0" algn="l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b="0" i="0" sz="2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6256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99441" lvl="2" marL="1133856" marR="0" rtl="0" algn="l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2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57911" lvl="3" marL="1353312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72136" lvl="4" marL="1545336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828800" y="609600"/>
            <a:ext cx="5486399" cy="5222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20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828800" y="1831975"/>
            <a:ext cx="5486399" cy="3962399"/>
          </a:xfrm>
          <a:prstGeom prst="rect">
            <a:avLst/>
          </a:prstGeom>
          <a:solidFill>
            <a:schemeClr val="dk2"/>
          </a:solidFill>
          <a:ln cap="sq" cmpd="sng" w="4445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BABABA"/>
              </a:buClr>
              <a:buFont typeface="Quattrocento"/>
              <a:buNone/>
              <a:defRPr b="0" i="0" sz="3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828800" y="1166787"/>
            <a:ext cx="5486399" cy="5303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280"/>
              </a:spcBef>
              <a:buClr>
                <a:srgbClr val="F9F9F9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223520" lvl="1" marL="868680" marR="0" rtl="0" algn="l">
              <a:spcBef>
                <a:spcPts val="24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1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171830" lvl="2" marL="1133856" marR="0" rtl="0" algn="l">
              <a:spcBef>
                <a:spcPts val="20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1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127761" lvl="3" marL="1353312" marR="0" rtl="0" algn="l">
              <a:spcBef>
                <a:spcPts val="18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9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129286" lvl="4" marL="1545336" marR="0" rtl="0" algn="l">
              <a:spcBef>
                <a:spcPts val="18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9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217419" y="-160020"/>
            <a:ext cx="470916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06070" lvl="0" marL="548640" marR="0" rtl="0" algn="l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6256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99441" lvl="2" marL="1133856" marR="0" rtl="0" algn="l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2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57911" lvl="3" marL="1353312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59436" lvl="4" marL="1545336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.xml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EAD594"/>
              </a:buClr>
              <a:buFont typeface="Allerta"/>
              <a:buNone/>
              <a:defRPr b="1" i="0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06070" lvl="0" marL="548640" marR="0" rtl="0" algn="l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16256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99441" lvl="2" marL="1133856" marR="0" rtl="0" algn="l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b="0" i="0" sz="2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57911" lvl="3" marL="1353312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59436" lvl="4" marL="1545336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75692" lvl="5" marL="1764792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-86360" lvl="6" marL="196596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-97027" lvl="7" marL="2167128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-94995" lvl="8" marL="2368296" marR="0" rtl="0" algn="l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b="0" i="0" sz="1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legis.ga.gov/legis/2009_10/leg/govsign.htm" TargetMode="External"/><Relationship Id="rId4" Type="http://schemas.openxmlformats.org/officeDocument/2006/relationships/image" Target="../media/image0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rIns="4570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8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HOW A BILL BECOMES A LAW IN GEORGIA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9F9F9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SS8CG2:  The student will TRACE the steps in the legislative process for a bill to become a law in Georgia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Definition of a bill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21640" lvl="0" marL="54864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 text that calls for a change or an addition to the law.  </a:t>
            </a:r>
          </a:p>
          <a:p>
            <a:pPr indent="-421640" lvl="0" marL="54864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Examples of bills</a:t>
            </a:r>
          </a:p>
          <a:p>
            <a:pPr indent="-284480" lvl="1" marL="86868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Amendment of existing law</a:t>
            </a:r>
          </a:p>
          <a:p>
            <a:pPr indent="-284480" lvl="1" marL="86868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Revenue (tax) legislation</a:t>
            </a:r>
          </a:p>
          <a:p>
            <a:pPr indent="-284480" lvl="1" marL="86868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</a:pPr>
            <a:r>
              <a:rPr b="0" i="0" lang="en-US" sz="2400" u="sng" cap="none" strike="noStrike">
                <a:solidFill>
                  <a:schemeClr val="hlink"/>
                </a:solidFill>
                <a:latin typeface="Quattrocento"/>
                <a:ea typeface="Quattrocento"/>
                <a:cs typeface="Quattrocento"/>
                <a:sym typeface="Quattrocento"/>
                <a:hlinkClick r:id="rId3"/>
              </a:rPr>
              <a:t>Bills signed into law by Governor Perdue</a:t>
            </a:r>
          </a:p>
          <a:p>
            <a:pPr indent="-284480" lvl="1" marL="86868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448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7600" y="2286000"/>
            <a:ext cx="1150620" cy="243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Exit ticket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21640" lvl="0" marL="54864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a chart using illustrations of how a bill becomes a law in Georgia</a:t>
            </a:r>
          </a:p>
          <a:p>
            <a:pPr indent="-421640" lvl="0" marL="548640" marR="0" rtl="0" algn="l">
              <a:spcBef>
                <a:spcPts val="560"/>
              </a:spcBef>
              <a:buClr>
                <a:srgbClr val="F9F9F9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Complex U.S version</a:t>
            </a:r>
          </a:p>
        </p:txBody>
      </p:sp>
      <p:pic>
        <p:nvPicPr>
          <p:cNvPr id="98" name="Shape 9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199004"/>
            <a:ext cx="7315200" cy="5510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Simple version in 5 steps</a:t>
            </a:r>
          </a:p>
        </p:txBody>
      </p:sp>
      <p:pic>
        <p:nvPicPr>
          <p:cNvPr id="104" name="Shape 10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1099" y="1524000"/>
            <a:ext cx="6701801" cy="4708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Step 1:  Drafting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21640" lvl="0" marL="54864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With the help of lawyers from the Office of Legislative Counsel, legislators write the text of the bill.</a:t>
            </a:r>
          </a:p>
          <a:p>
            <a:pPr indent="-421640" lvl="0" marL="548640" marR="0" rtl="0" algn="l">
              <a:spcBef>
                <a:spcPts val="560"/>
              </a:spcBef>
              <a:buClr>
                <a:srgbClr val="F9F9F9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Step 2:  Introduction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21640" lvl="0" marL="54864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Only senators or representatives are allowed to introduce bills.  They submit it to their house (Senate or Representatives)</a:t>
            </a:r>
          </a:p>
          <a:p>
            <a:pPr indent="-421640" lvl="0" marL="54864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 the House of Representatives—Submitted to the Clerk of the House who makes copies of it, reads it aloud to the House.</a:t>
            </a:r>
          </a:p>
          <a:p>
            <a:pPr indent="-421640" lvl="0" marL="548640" marR="0" rtl="0" algn="l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 the Senate—The Secretary of the Senate does the same thing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369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Step 3:  Committee Consideration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21640" lvl="0" marL="5486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4458"/>
              <a:buFont typeface="Noto Sans Symbols"/>
              <a:buChar char="⬜"/>
            </a:pPr>
            <a:r>
              <a:rPr b="0" i="0" lang="en-US" sz="238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Bill is assigned to a committee depending on its subject.</a:t>
            </a:r>
          </a:p>
          <a:p>
            <a:pPr indent="-421640" lvl="0" marL="54864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9F9F9"/>
              </a:buClr>
              <a:buSzPct val="64458"/>
              <a:buFont typeface="Noto Sans Symbols"/>
              <a:buChar char="⬜"/>
            </a:pPr>
            <a:r>
              <a:rPr b="0" i="0" lang="en-US" sz="238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bill is studied by the committee</a:t>
            </a:r>
          </a:p>
          <a:p>
            <a:pPr indent="-421640" lvl="0" marL="54864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9F9F9"/>
              </a:buClr>
              <a:buSzPct val="64458"/>
              <a:buFont typeface="Noto Sans Symbols"/>
              <a:buChar char="⬜"/>
            </a:pPr>
            <a:r>
              <a:rPr b="0" i="0" lang="en-US" sz="238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committee invites people to comment on the bill (other legislators, state officials, the public, the bill’s author, or lobbyist)</a:t>
            </a:r>
          </a:p>
          <a:p>
            <a:pPr indent="-421640" lvl="0" marL="54864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F9F9F9"/>
              </a:buClr>
              <a:buSzPct val="64458"/>
              <a:buFont typeface="Noto Sans Symbols"/>
              <a:buChar char="⬜"/>
            </a:pPr>
            <a:r>
              <a:rPr b="0" i="0" lang="en-US" sz="238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Decision:  </a:t>
            </a:r>
          </a:p>
          <a:p>
            <a:pPr indent="-284480" lvl="1" marL="86868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1"/>
              </a:buClr>
              <a:buSzPct val="81600"/>
              <a:buFont typeface="Noto Sans Symbols"/>
              <a:buChar char="◼"/>
            </a:pPr>
            <a:r>
              <a:rPr b="0" i="0" lang="en-US" sz="204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Committee decides the bill should not go forward it gets a stamp, “DO NOT PASS” report</a:t>
            </a:r>
          </a:p>
          <a:p>
            <a:pPr indent="-284480" lvl="1" marL="86868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1"/>
              </a:buClr>
              <a:buSzPct val="81600"/>
              <a:buFont typeface="Noto Sans Symbols"/>
              <a:buChar char="◼"/>
            </a:pPr>
            <a:r>
              <a:rPr b="0" i="0" lang="en-US" sz="204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 nothing, which kills the bill</a:t>
            </a:r>
          </a:p>
          <a:p>
            <a:pPr indent="-284480" lvl="1" marL="86868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1"/>
              </a:buClr>
              <a:buSzPct val="81600"/>
              <a:buFont typeface="Noto Sans Symbols"/>
              <a:buChar char="◼"/>
            </a:pPr>
            <a:r>
              <a:rPr b="0" i="0" lang="en-US" sz="204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Committee decides the bill should go forward it gets a stamp, “DO PASS”</a:t>
            </a:r>
          </a:p>
          <a:p>
            <a:pPr indent="-284480" lvl="1" marL="86868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1"/>
              </a:buClr>
              <a:buSzPct val="81600"/>
              <a:buFont typeface="Noto Sans Symbols"/>
              <a:buChar char="◼"/>
            </a:pPr>
            <a:r>
              <a:rPr b="0" i="0" lang="en-US" sz="204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“DO PASS with AMENDMENTS”</a:t>
            </a:r>
          </a:p>
          <a:p>
            <a:pPr indent="-284480" lvl="1" marL="868680" marR="0" rtl="0" algn="l">
              <a:lnSpc>
                <a:spcPct val="80000"/>
              </a:lnSpc>
              <a:spcBef>
                <a:spcPts val="408"/>
              </a:spcBef>
              <a:buClr>
                <a:schemeClr val="lt1"/>
              </a:buClr>
              <a:buSzPct val="81600"/>
              <a:buFont typeface="Noto Sans Symbols"/>
              <a:buChar char="◼"/>
            </a:pPr>
            <a:r>
              <a:rPr b="0" i="0" lang="en-US" sz="204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“DO PASS with SUBSTITUTE”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Step 4:  Floor Consideration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21640" lvl="0" marL="54864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4749"/>
              <a:buFont typeface="Noto Sans Symbols"/>
              <a:buChar char="⬜"/>
            </a:pPr>
            <a:r>
              <a:rPr b="0" i="0" lang="en-US" sz="259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After the bill has passed through committee it is:</a:t>
            </a:r>
          </a:p>
          <a:p>
            <a:pPr indent="-284480" lvl="1" marL="868680" marR="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80727"/>
              <a:buFont typeface="Noto Sans Symbols"/>
              <a:buChar char="◼"/>
            </a:pPr>
            <a:r>
              <a:rPr b="0" i="0" lang="en-US" sz="222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Read aloud in either the House of Representatives or the Senate during the regular session (January-April)</a:t>
            </a:r>
          </a:p>
          <a:p>
            <a:pPr indent="-284480" lvl="1" marL="868680" marR="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80727"/>
              <a:buFont typeface="Noto Sans Symbols"/>
              <a:buChar char="◼"/>
            </a:pPr>
            <a:r>
              <a:rPr b="0" i="0" lang="en-US" sz="222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 vote is called</a:t>
            </a:r>
          </a:p>
          <a:p>
            <a:pPr indent="-284480" lvl="1" marL="868680" marR="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80727"/>
              <a:buFont typeface="Noto Sans Symbols"/>
              <a:buChar char="◼"/>
            </a:pPr>
            <a:r>
              <a:rPr b="0" i="0" lang="en-US" sz="222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Majority of representatives (91 out of 180) approves then it goes to Senate</a:t>
            </a:r>
          </a:p>
          <a:p>
            <a:pPr indent="-284480" lvl="1" marL="868680" marR="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80727"/>
              <a:buFont typeface="Noto Sans Symbols"/>
              <a:buChar char="◼"/>
            </a:pPr>
            <a:r>
              <a:rPr b="0" i="0" lang="en-US" sz="222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Senate must approve by majority (29 out of 56)</a:t>
            </a:r>
          </a:p>
          <a:p>
            <a:pPr indent="-284480" lvl="1" marL="868680" marR="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80727"/>
              <a:buFont typeface="Noto Sans Symbols"/>
              <a:buChar char="◼"/>
            </a:pPr>
            <a:r>
              <a:rPr b="0" i="0" lang="en-US" sz="222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Legislators debate the bill and make changes to it (in either house)</a:t>
            </a:r>
          </a:p>
          <a:p>
            <a:pPr indent="-421640" lvl="0" marL="548640" marR="0" rtl="0" algn="l">
              <a:spcBef>
                <a:spcPts val="518"/>
              </a:spcBef>
              <a:buClr>
                <a:srgbClr val="F9F9F9"/>
              </a:buClr>
              <a:buSzPct val="64749"/>
              <a:buFont typeface="Noto Sans Symbols"/>
              <a:buChar char="⬜"/>
            </a:pPr>
            <a:r>
              <a:rPr b="0" i="0" lang="en-US" sz="259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Both houses have to approve IDENTICAL copies of the bill for it go move on…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b="1" i="0" lang="en-US" sz="3690" u="none" cap="none" strike="noStrik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Step 5:  Governor Consideration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21640" lvl="0" marL="54864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Sent to the governor</a:t>
            </a:r>
          </a:p>
          <a:p>
            <a:pPr indent="-421640" lvl="0" marL="54864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Governor’s options:</a:t>
            </a:r>
          </a:p>
          <a:p>
            <a:pPr indent="-284480" lvl="1" marL="86868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Sign the bill into law</a:t>
            </a:r>
          </a:p>
          <a:p>
            <a:pPr indent="-284480" lvl="1" marL="86868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000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Veto the bill (sending it back to the General Assembly)</a:t>
            </a:r>
          </a:p>
          <a:p>
            <a:pPr indent="-284480" lvl="1" marL="868680" marR="0" rtl="0" algn="l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 nothing (the bill automatically becomes law after 40 days)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8875" y="1857375"/>
            <a:ext cx="4286250" cy="3143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